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260" r:id="rId58"/>
  </p:sldIdLst>
  <p:sldSz cx="9144000" cy="6858000" type="screen4x3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-9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59762883621849"/>
          <c:y val="6.8138576695007141E-2"/>
          <c:w val="0.61861102362204723"/>
          <c:h val="0.765926415548685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0567A2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0567A2"/>
              </a:solidFill>
              <a:ln>
                <a:solidFill>
                  <a:schemeClr val="bg1"/>
                </a:solidFill>
              </a:ln>
            </c:spPr>
          </c:dPt>
          <c:cat>
            <c:strRef>
              <c:f>Sheet1!$A$2:$A$4</c:f>
              <c:strCache>
                <c:ptCount val="3"/>
                <c:pt idx="0">
                  <c:v>掌握知识</c:v>
                </c:pt>
                <c:pt idx="1">
                  <c:v>理解知识</c:v>
                </c:pt>
                <c:pt idx="2">
                  <c:v>了解知识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3.3333333330000001</c:v>
                </c:pt>
                <c:pt idx="1">
                  <c:v>3.3333333330000001</c:v>
                </c:pt>
                <c:pt idx="2">
                  <c:v>3.3333333330000001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381">
          <a:noFill/>
        </a:ln>
      </c:spPr>
    </c:plotArea>
    <c:plotVisOnly val="1"/>
    <c:dispBlanksAs val="gap"/>
    <c:showDLblsOverMax val="0"/>
  </c:chart>
  <c:txPr>
    <a:bodyPr/>
    <a:lstStyle/>
    <a:p>
      <a:pPr>
        <a:defRPr sz="1776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51CB6-B1E1-4D18-AC1B-B9F89CB36E0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D8174-1906-437C-B9B4-8430A381E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6D3FBFF3-85B5-42A5-B08B-640FFF0E30C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79AC8D06-D954-4818-BDE9-5BC874D7EE39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ACEF9-E6C4-4CBD-BEC6-A925588997D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69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ACEF9-E6C4-4CBD-BEC6-A925588997D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69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A3DF5170-8A0D-43AE-A108-EB1D46CE06DD}" type="slidenum">
              <a:rPr lang="zh-CN" altLang="en-US"/>
              <a:pPr eaLnBrk="1" hangingPunct="1">
                <a:buFontTx/>
                <a:buNone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67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" y="-1"/>
            <a:ext cx="914078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281"/>
            <a:ext cx="7772400" cy="2157681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32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55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3745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499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512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矩形 1"/>
          <p:cNvSpPr>
            <a:spLocks noChangeArrowheads="1"/>
          </p:cNvSpPr>
          <p:nvPr userDrawn="1"/>
        </p:nvSpPr>
        <p:spPr bwMode="auto">
          <a:xfrm>
            <a:off x="691076" y="221355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✎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4740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" y="0"/>
            <a:ext cx="9146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8397-7984-4816-A3BC-987D45041CB5}" type="datetimeFigureOut">
              <a:rPr lang="zh-CN" altLang="en-US" smtClean="0"/>
              <a:t>2016/8/27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4C423-1280-4737-888E-126E3DA98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70" r:id="rId6"/>
    <p:sldLayoutId id="214748367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3795" y="2519208"/>
            <a:ext cx="83840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zh-CN" sz="4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单元</a:t>
            </a:r>
            <a:r>
              <a:rPr lang="en-US" altLang="zh-CN" sz="4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 </a:t>
            </a:r>
            <a:r>
              <a:rPr lang="zh-CN" altLang="zh-CN" sz="4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响应</a:t>
            </a:r>
            <a:r>
              <a:rPr lang="zh-CN" altLang="zh-CN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式设计神器—</a:t>
            </a:r>
            <a:r>
              <a:rPr lang="en-US" altLang="zh-CN" sz="4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endParaRPr lang="zh-CN" altLang="zh-CN" sz="4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95" y="5298446"/>
            <a:ext cx="1028044" cy="128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494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下载成功后，解压缩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ZIP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文件，将看到下面的文件和目录结构，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</a:p>
          <a:p>
            <a:pPr lvl="1">
              <a:lnSpc>
                <a:spcPct val="150000"/>
              </a:lnSpc>
              <a:defRPr/>
            </a:pPr>
            <a:endParaRPr lang="zh-CN" altLang="zh-CN" sz="1800"/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114967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>
                <a:solidFill>
                  <a:srgbClr val="0567A2"/>
                </a:solidFill>
              </a:rPr>
              <a:t>下载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90414" y="2708920"/>
            <a:ext cx="4057650" cy="3333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08104" y="3212976"/>
            <a:ext cx="3168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这些预编译文件可以直接应用到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项目中，其中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文件只有在自定义高级开发时会应用到，在实际开发中通常的做法是，整体进行拷贝，所以该部分作为了解即可</a:t>
            </a:r>
            <a:r>
              <a:rPr lang="zh-CN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4932040" y="4375795"/>
            <a:ext cx="432048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流程图: 过程 9"/>
          <p:cNvSpPr/>
          <p:nvPr/>
        </p:nvSpPr>
        <p:spPr>
          <a:xfrm>
            <a:off x="5364088" y="2852936"/>
            <a:ext cx="3240360" cy="3024336"/>
          </a:xfrm>
          <a:prstGeom prst="flowChartProcess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51788" y="195248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安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装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0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环境安装</a:t>
            </a:r>
            <a:endParaRPr lang="zh-CN" altLang="zh-CN" sz="2400" b="1">
              <a:solidFill>
                <a:srgbClr val="0567A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388" y="1536606"/>
            <a:ext cx="7972052" cy="4784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txBody>
          <a:bodyPr>
            <a:noAutofit/>
          </a:bodyPr>
          <a:lstStyle/>
          <a:p>
            <a:pPr indent="457200">
              <a:lnSpc>
                <a:spcPct val="250000"/>
              </a:lnSpc>
            </a:pPr>
            <a:endParaRPr lang="zh-CN" altLang="zh-CN"/>
          </a:p>
        </p:txBody>
      </p:sp>
      <p:sp>
        <p:nvSpPr>
          <p:cNvPr id="10" name="矩形 9"/>
          <p:cNvSpPr/>
          <p:nvPr/>
        </p:nvSpPr>
        <p:spPr>
          <a:xfrm>
            <a:off x="755576" y="1550397"/>
            <a:ext cx="75608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/>
              <a:t>&lt;!DOCTYPE html&gt;</a:t>
            </a:r>
            <a:endParaRPr lang="zh-CN" altLang="zh-CN" sz="1600"/>
          </a:p>
          <a:p>
            <a:r>
              <a:rPr lang="en-US" altLang="zh-CN" sz="1600"/>
              <a:t>&lt;html&gt;</a:t>
            </a:r>
            <a:endParaRPr lang="zh-CN" altLang="zh-CN" sz="1600"/>
          </a:p>
          <a:p>
            <a:r>
              <a:rPr lang="en-US" altLang="zh-CN" sz="1600"/>
              <a:t>&lt;head&gt;</a:t>
            </a:r>
            <a:endParaRPr lang="zh-CN" altLang="zh-CN" sz="1600"/>
          </a:p>
          <a:p>
            <a:r>
              <a:rPr lang="en-US" altLang="zh-CN" sz="1600"/>
              <a:t>&lt;title&gt;Bootstrap </a:t>
            </a:r>
            <a:r>
              <a:rPr lang="zh-CN" altLang="zh-CN" sz="1600"/>
              <a:t>模板</a:t>
            </a:r>
            <a:r>
              <a:rPr lang="en-US" altLang="zh-CN" sz="1600"/>
              <a:t>&lt;/title&gt;</a:t>
            </a:r>
            <a:endParaRPr lang="zh-CN" altLang="zh-CN" sz="1600"/>
          </a:p>
          <a:p>
            <a:r>
              <a:rPr lang="en-US" altLang="zh-CN" sz="1600"/>
              <a:t>&lt;meta charset="UTF-8"&gt;</a:t>
            </a:r>
            <a:endParaRPr lang="zh-CN" altLang="zh-CN" sz="1600"/>
          </a:p>
          <a:p>
            <a:r>
              <a:rPr lang="en-US" altLang="zh-CN" sz="1600" smtClean="0"/>
              <a:t>&lt;</a:t>
            </a:r>
            <a:r>
              <a:rPr lang="en-US" altLang="zh-CN" sz="1600"/>
              <a:t>meta http-equiv="x-ua-compatible" content="IE=edge"&gt;</a:t>
            </a:r>
            <a:endParaRPr lang="zh-CN" altLang="zh-CN" sz="1600"/>
          </a:p>
          <a:p>
            <a:r>
              <a:rPr lang="en-US" altLang="zh-CN" sz="1600" smtClean="0"/>
              <a:t>&lt;</a:t>
            </a:r>
            <a:r>
              <a:rPr lang="en-US" altLang="zh-CN" sz="1600"/>
              <a:t>meta name="viewport" content="width=device-width, initial-scale=1.0"&gt;</a:t>
            </a:r>
            <a:endParaRPr lang="zh-CN" altLang="zh-CN" sz="1600"/>
          </a:p>
          <a:p>
            <a:endParaRPr lang="en-US" altLang="zh-CN" sz="1600" smtClean="0"/>
          </a:p>
          <a:p>
            <a:r>
              <a:rPr lang="en-US" altLang="zh-CN" sz="1600" smtClean="0"/>
              <a:t>&lt;</a:t>
            </a:r>
            <a:r>
              <a:rPr lang="en-US" altLang="zh-CN" sz="1600"/>
              <a:t>link href="lib/bootstrap/css/bootstrap.min.css" rel="stylesheet</a:t>
            </a:r>
            <a:r>
              <a:rPr lang="en-US" altLang="zh-CN" sz="1600" smtClean="0"/>
              <a:t>"&gt;</a:t>
            </a:r>
            <a:endParaRPr lang="zh-CN" altLang="zh-CN" sz="1600"/>
          </a:p>
          <a:p>
            <a:r>
              <a:rPr lang="en-US" altLang="zh-CN" sz="1600" smtClean="0"/>
              <a:t>&lt;!--[</a:t>
            </a:r>
            <a:r>
              <a:rPr lang="en-US" altLang="zh-CN" sz="1600"/>
              <a:t>if lt IE 9]&gt;</a:t>
            </a:r>
            <a:endParaRPr lang="zh-CN" altLang="zh-CN" sz="1600"/>
          </a:p>
          <a:p>
            <a:r>
              <a:rPr lang="en-US" altLang="zh-CN" sz="1600"/>
              <a:t>&lt;script src="lib/html5shiv/html5shiv.min.js"&gt;&lt;/script&gt;</a:t>
            </a:r>
            <a:endParaRPr lang="zh-CN" altLang="zh-CN" sz="1600"/>
          </a:p>
          <a:p>
            <a:r>
              <a:rPr lang="en-US" altLang="zh-CN" sz="1600"/>
              <a:t>&lt;script src="lib/respond/respond.min.js</a:t>
            </a:r>
            <a:r>
              <a:rPr lang="en-US" altLang="zh-CN" sz="1600" smtClean="0"/>
              <a:t>"&gt;&lt;/</a:t>
            </a:r>
            <a:r>
              <a:rPr lang="en-US" altLang="zh-CN" sz="1600"/>
              <a:t>script&gt;</a:t>
            </a:r>
            <a:endParaRPr lang="zh-CN" altLang="zh-CN" sz="1600"/>
          </a:p>
          <a:p>
            <a:r>
              <a:rPr lang="en-US" altLang="zh-CN" sz="1600"/>
              <a:t>&lt;![endif]--&gt;</a:t>
            </a:r>
            <a:endParaRPr lang="zh-CN" altLang="zh-CN" sz="1600"/>
          </a:p>
          <a:p>
            <a:r>
              <a:rPr lang="en-US" altLang="zh-CN" sz="1600"/>
              <a:t>&lt;/head&gt;</a:t>
            </a:r>
            <a:endParaRPr lang="zh-CN" altLang="zh-CN" sz="1600"/>
          </a:p>
          <a:p>
            <a:r>
              <a:rPr lang="en-US" altLang="zh-CN" sz="1600"/>
              <a:t>&lt;body&gt;</a:t>
            </a:r>
            <a:endParaRPr lang="zh-CN" altLang="zh-CN" sz="1600"/>
          </a:p>
          <a:p>
            <a:r>
              <a:rPr lang="en-US" altLang="zh-CN" sz="1600" smtClean="0"/>
              <a:t>&lt;</a:t>
            </a:r>
            <a:r>
              <a:rPr lang="en-US" altLang="zh-CN" sz="1600"/>
              <a:t>script src="lib/jquery/jquery-1.11.0.min.js"&gt;&lt;/script&gt;</a:t>
            </a:r>
            <a:endParaRPr lang="zh-CN" altLang="zh-CN" sz="1600"/>
          </a:p>
          <a:p>
            <a:r>
              <a:rPr lang="en-US" altLang="zh-CN" sz="1600" smtClean="0"/>
              <a:t>&lt;</a:t>
            </a:r>
            <a:r>
              <a:rPr lang="en-US" altLang="zh-CN" sz="1600"/>
              <a:t>script src="lib/bootstrap/js/bootstrap.min.js"&gt;&lt;/script&gt;</a:t>
            </a:r>
            <a:endParaRPr lang="zh-CN" altLang="zh-CN" sz="1600"/>
          </a:p>
          <a:p>
            <a:r>
              <a:rPr lang="en-US" altLang="zh-CN" sz="1600"/>
              <a:t>&lt;/body&gt;</a:t>
            </a:r>
            <a:endParaRPr lang="zh-CN" altLang="zh-CN" sz="1600"/>
          </a:p>
          <a:p>
            <a:r>
              <a:rPr lang="en-US" altLang="zh-CN" sz="1600"/>
              <a:t>&lt;/html&gt;</a:t>
            </a:r>
            <a:endParaRPr lang="zh-CN" altLang="zh-CN" sz="1600"/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5882105" y="2791091"/>
            <a:ext cx="202063" cy="277869"/>
            <a:chOff x="4067944" y="3789040"/>
            <a:chExt cx="252028" cy="648072"/>
          </a:xfrm>
        </p:grpSpPr>
        <p:sp>
          <p:nvSpPr>
            <p:cNvPr id="16" name="左中括号 15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矩形 17"/>
          <p:cNvSpPr/>
          <p:nvPr/>
        </p:nvSpPr>
        <p:spPr>
          <a:xfrm>
            <a:off x="6120680" y="2330877"/>
            <a:ext cx="2555776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属性为文档兼容（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compatible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）模式声明，表示使用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浏览器的最新渲染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 bwMode="auto">
          <a:xfrm rot="10800000">
            <a:off x="7397045" y="839818"/>
            <a:ext cx="115465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1"/>
          <p:cNvSpPr/>
          <p:nvPr/>
        </p:nvSpPr>
        <p:spPr>
          <a:xfrm>
            <a:off x="7542584" y="2564904"/>
            <a:ext cx="149391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设置确定视口宽度，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device-width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表示采用设备宽度，初始缩放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user-scalable=no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可以禁用其缩放（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zooming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7322265" y="3007115"/>
            <a:ext cx="202063" cy="277869"/>
            <a:chOff x="4067944" y="3789040"/>
            <a:chExt cx="252028" cy="648072"/>
          </a:xfrm>
        </p:grpSpPr>
        <p:sp>
          <p:nvSpPr>
            <p:cNvPr id="24" name="左中括号 23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矩形 26"/>
          <p:cNvSpPr/>
          <p:nvPr/>
        </p:nvSpPr>
        <p:spPr>
          <a:xfrm>
            <a:off x="3347864" y="2276872"/>
            <a:ext cx="367240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标签必须放在最前面，其他内容必须跟随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其后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10800000" flipH="1" flipV="1">
            <a:off x="683568" y="2569987"/>
            <a:ext cx="153362" cy="714997"/>
            <a:chOff x="4067944" y="3789040"/>
            <a:chExt cx="252028" cy="648072"/>
          </a:xfrm>
        </p:grpSpPr>
        <p:sp>
          <p:nvSpPr>
            <p:cNvPr id="29" name="左中括号 28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矩形 30"/>
          <p:cNvSpPr/>
          <p:nvPr/>
        </p:nvSpPr>
        <p:spPr>
          <a:xfrm>
            <a:off x="5746567" y="3861048"/>
            <a:ext cx="1493912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IE9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版本浏览器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HTML5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</a:p>
        </p:txBody>
      </p:sp>
      <p:grpSp>
        <p:nvGrpSpPr>
          <p:cNvPr id="32" name="组合 31"/>
          <p:cNvGrpSpPr/>
          <p:nvPr/>
        </p:nvGrpSpPr>
        <p:grpSpPr>
          <a:xfrm rot="10800000">
            <a:off x="5508104" y="4000052"/>
            <a:ext cx="202063" cy="277869"/>
            <a:chOff x="4067944" y="3789040"/>
            <a:chExt cx="252028" cy="648072"/>
          </a:xfrm>
        </p:grpSpPr>
        <p:sp>
          <p:nvSpPr>
            <p:cNvPr id="33" name="左中括号 32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6" name="矩形 35"/>
          <p:cNvSpPr/>
          <p:nvPr/>
        </p:nvSpPr>
        <p:spPr>
          <a:xfrm>
            <a:off x="5458535" y="4140184"/>
            <a:ext cx="2331133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用于让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IE9 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版本浏览器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媒体查询，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如果通过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file://  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Respond.js 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文件，则该文件无法起效果</a:t>
            </a:r>
          </a:p>
        </p:txBody>
      </p:sp>
      <p:grpSp>
        <p:nvGrpSpPr>
          <p:cNvPr id="37" name="组合 36"/>
          <p:cNvGrpSpPr/>
          <p:nvPr/>
        </p:nvGrpSpPr>
        <p:grpSpPr>
          <a:xfrm rot="10800000">
            <a:off x="5220073" y="4279188"/>
            <a:ext cx="202063" cy="277869"/>
            <a:chOff x="4067944" y="3789040"/>
            <a:chExt cx="252028" cy="648072"/>
          </a:xfrm>
        </p:grpSpPr>
        <p:sp>
          <p:nvSpPr>
            <p:cNvPr id="38" name="左中括号 37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矩形 39"/>
          <p:cNvSpPr/>
          <p:nvPr/>
        </p:nvSpPr>
        <p:spPr>
          <a:xfrm>
            <a:off x="5776385" y="5094291"/>
            <a:ext cx="233113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JavaScript 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插件需要引入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jQuery</a:t>
            </a:r>
            <a:endParaRPr lang="zh-CN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10800000">
            <a:off x="5537923" y="5233295"/>
            <a:ext cx="202063" cy="277869"/>
            <a:chOff x="4067944" y="3789040"/>
            <a:chExt cx="252028" cy="648072"/>
          </a:xfrm>
        </p:grpSpPr>
        <p:sp>
          <p:nvSpPr>
            <p:cNvPr id="42" name="左中括号 41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4" name="矩形 43"/>
          <p:cNvSpPr/>
          <p:nvPr/>
        </p:nvSpPr>
        <p:spPr>
          <a:xfrm>
            <a:off x="5985283" y="5569495"/>
            <a:ext cx="233113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包括所有已编译的插件</a:t>
            </a:r>
            <a:endParaRPr lang="zh-CN" altLang="zh-CN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0800000">
            <a:off x="5655426" y="5516950"/>
            <a:ext cx="202063" cy="277869"/>
            <a:chOff x="4067944" y="3789040"/>
            <a:chExt cx="252028" cy="648072"/>
          </a:xfrm>
        </p:grpSpPr>
        <p:sp>
          <p:nvSpPr>
            <p:cNvPr id="46" name="左中括号 45"/>
            <p:cNvSpPr/>
            <p:nvPr/>
          </p:nvSpPr>
          <p:spPr bwMode="auto">
            <a:xfrm>
              <a:off x="4211960" y="3789040"/>
              <a:ext cx="108012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标题 1"/>
          <p:cNvSpPr>
            <a:spLocks noChangeArrowheads="1"/>
          </p:cNvSpPr>
          <p:nvPr/>
        </p:nvSpPr>
        <p:spPr bwMode="auto">
          <a:xfrm>
            <a:off x="1651788" y="195248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安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装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7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7" grpId="0" animBg="1"/>
      <p:bldP spid="27" grpId="1" animBg="1"/>
      <p:bldP spid="31" grpId="0" animBg="1"/>
      <p:bldP spid="31" grpId="1" animBg="1"/>
      <p:bldP spid="36" grpId="0" animBg="1"/>
      <p:bldP spid="36" grpId="1" animBg="1"/>
      <p:bldP spid="40" grpId="0" animBg="1"/>
      <p:bldP spid="40" grpId="1" animBg="1"/>
      <p:bldP spid="44" grpId="0" animBg="1"/>
      <p:bldP spid="4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布局容器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内容占位符 2"/>
          <p:cNvSpPr>
            <a:spLocks noGrp="1"/>
          </p:cNvSpPr>
          <p:nvPr>
            <p:ph idx="1"/>
          </p:nvPr>
        </p:nvSpPr>
        <p:spPr bwMode="auto">
          <a:xfrm>
            <a:off x="481012" y="1188790"/>
            <a:ext cx="7763396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时需要为页面内容和栅格系统包裹一个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容器。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包中为我们提供了两个容器类，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.container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类和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.container-fluid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740" y="3212976"/>
            <a:ext cx="3259708" cy="1152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txBody>
          <a:bodyPr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600" smtClean="0"/>
              <a:t>&lt;</a:t>
            </a:r>
            <a:r>
              <a:rPr lang="en-US" altLang="zh-CN" sz="1600"/>
              <a:t>div class="container"&gt;</a:t>
            </a:r>
            <a:endParaRPr lang="zh-CN" altLang="zh-CN" sz="1600"/>
          </a:p>
          <a:p>
            <a:r>
              <a:rPr lang="en-US" altLang="zh-CN" sz="1600"/>
              <a:t> </a:t>
            </a:r>
            <a:r>
              <a:rPr lang="en-US" altLang="zh-CN" sz="1600" smtClean="0"/>
              <a:t>	 </a:t>
            </a:r>
            <a:r>
              <a:rPr lang="en-US" altLang="zh-CN" sz="1600"/>
              <a:t>...</a:t>
            </a:r>
            <a:endParaRPr lang="zh-CN" altLang="zh-CN" sz="1600"/>
          </a:p>
          <a:p>
            <a:r>
              <a:rPr lang="en-US" altLang="zh-CN" sz="1600"/>
              <a:t> </a:t>
            </a:r>
            <a:r>
              <a:rPr lang="en-US" altLang="zh-CN" sz="1600" smtClean="0"/>
              <a:t>        &lt;/</a:t>
            </a:r>
            <a:r>
              <a:rPr lang="en-US" altLang="zh-CN" sz="1600"/>
              <a:t>div&gt;</a:t>
            </a:r>
            <a:endParaRPr lang="zh-CN" altLang="zh-CN" sz="1600"/>
          </a:p>
          <a:p>
            <a:pPr indent="457200">
              <a:lnSpc>
                <a:spcPct val="150000"/>
              </a:lnSpc>
            </a:pPr>
            <a:endParaRPr lang="zh-CN" altLang="zh-CN" sz="1600"/>
          </a:p>
          <a:p>
            <a:pPr indent="457200">
              <a:lnSpc>
                <a:spcPct val="150000"/>
              </a:lnSpc>
            </a:pPr>
            <a:endParaRPr lang="zh-CN" altLang="zh-CN" sz="1600"/>
          </a:p>
          <a:p>
            <a:pPr indent="457200">
              <a:lnSpc>
                <a:spcPct val="250000"/>
              </a:lnSpc>
            </a:pPr>
            <a:endParaRPr lang="zh-CN" altLang="zh-CN"/>
          </a:p>
        </p:txBody>
      </p:sp>
      <p:sp>
        <p:nvSpPr>
          <p:cNvPr id="9" name="矩形 8"/>
          <p:cNvSpPr/>
          <p:nvPr/>
        </p:nvSpPr>
        <p:spPr>
          <a:xfrm>
            <a:off x="1024260" y="3212976"/>
            <a:ext cx="3024336" cy="1152128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1410" y="3285669"/>
            <a:ext cx="2823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.container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用于固定宽度并支持响应式布局的</a:t>
            </a: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408636" y="3645024"/>
            <a:ext cx="576064" cy="36004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44740" y="4581813"/>
            <a:ext cx="3259708" cy="1152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txBody>
          <a:bodyPr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600" smtClean="0"/>
              <a:t>&lt;</a:t>
            </a:r>
            <a:r>
              <a:rPr lang="en-US" altLang="zh-CN" sz="1600"/>
              <a:t>div class="container-fluid"&gt;</a:t>
            </a:r>
            <a:endParaRPr lang="zh-CN" altLang="zh-CN" sz="1600"/>
          </a:p>
          <a:p>
            <a:r>
              <a:rPr lang="en-US" altLang="zh-CN" sz="1600"/>
              <a:t>  </a:t>
            </a:r>
            <a:r>
              <a:rPr lang="en-US" altLang="zh-CN" sz="1600" smtClean="0"/>
              <a:t>	...</a:t>
            </a:r>
            <a:endParaRPr lang="zh-CN" altLang="zh-CN" sz="1600"/>
          </a:p>
          <a:p>
            <a:r>
              <a:rPr lang="en-US" altLang="zh-CN" sz="1600"/>
              <a:t> </a:t>
            </a:r>
            <a:r>
              <a:rPr lang="en-US" altLang="zh-CN" sz="1600" smtClean="0"/>
              <a:t>       &lt;/</a:t>
            </a:r>
            <a:r>
              <a:rPr lang="en-US" altLang="zh-CN" sz="1600"/>
              <a:t>div&gt;</a:t>
            </a:r>
            <a:endParaRPr lang="zh-CN" altLang="zh-CN" sz="1600"/>
          </a:p>
          <a:p>
            <a:endParaRPr lang="zh-CN" altLang="zh-CN" sz="1600"/>
          </a:p>
          <a:p>
            <a:pPr indent="457200">
              <a:lnSpc>
                <a:spcPct val="150000"/>
              </a:lnSpc>
            </a:pPr>
            <a:endParaRPr lang="zh-CN" altLang="zh-CN" sz="1600"/>
          </a:p>
          <a:p>
            <a:pPr indent="457200">
              <a:lnSpc>
                <a:spcPct val="150000"/>
              </a:lnSpc>
            </a:pPr>
            <a:endParaRPr lang="zh-CN" altLang="zh-CN" sz="1600"/>
          </a:p>
          <a:p>
            <a:pPr indent="457200">
              <a:lnSpc>
                <a:spcPct val="250000"/>
              </a:lnSpc>
            </a:pPr>
            <a:endParaRPr lang="zh-CN" altLang="zh-CN"/>
          </a:p>
        </p:txBody>
      </p:sp>
      <p:sp>
        <p:nvSpPr>
          <p:cNvPr id="35" name="矩形 34"/>
          <p:cNvSpPr/>
          <p:nvPr/>
        </p:nvSpPr>
        <p:spPr>
          <a:xfrm>
            <a:off x="1024260" y="4581128"/>
            <a:ext cx="3024336" cy="1152128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81410" y="4653821"/>
            <a:ext cx="2823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container-fluid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用于设置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100% 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宽度，占据全部视口（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4408636" y="5013176"/>
            <a:ext cx="576064" cy="36004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91680" y="5949280"/>
            <a:ext cx="5760640" cy="615553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CN" b="1" smtClean="0"/>
              <a:t>       </a:t>
            </a:r>
            <a:r>
              <a:rPr lang="zh-CN" altLang="zh-CN" b="1" smtClean="0"/>
              <a:t>注意：</a:t>
            </a:r>
            <a:r>
              <a:rPr lang="zh-CN" altLang="zh-CN" sz="1600" smtClean="0">
                <a:latin typeface="楷体" panose="02010609060101010101" pitchFamily="49" charset="-122"/>
                <a:ea typeface="楷体" panose="02010609060101010101" pitchFamily="49" charset="-122"/>
              </a:rPr>
              <a:t>由于</a:t>
            </a:r>
            <a:r>
              <a:rPr lang="en-US" altLang="zh-CN" sz="160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padding </a:t>
            </a:r>
            <a:r>
              <a:rPr lang="zh-CN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等属性的原因，这两种容器类不能互相嵌套。</a:t>
            </a:r>
          </a:p>
        </p:txBody>
      </p:sp>
      <p:sp>
        <p:nvSpPr>
          <p:cNvPr id="43" name="太阳形 42"/>
          <p:cNvSpPr/>
          <p:nvPr/>
        </p:nvSpPr>
        <p:spPr>
          <a:xfrm>
            <a:off x="1795505" y="6006875"/>
            <a:ext cx="360040" cy="295461"/>
          </a:xfrm>
          <a:prstGeom prst="sun">
            <a:avLst/>
          </a:prstGeom>
          <a:solidFill>
            <a:srgbClr val="FF0000"/>
          </a:solidFill>
          <a:ln w="1905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86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9" grpId="0" animBg="1"/>
      <p:bldP spid="10" grpId="0"/>
      <p:bldP spid="11" grpId="0" animBg="1"/>
      <p:bldP spid="34" grpId="0" animBg="1"/>
      <p:bldP spid="35" grpId="0" animBg="1"/>
      <p:bldP spid="40" grpId="0"/>
      <p:bldP spid="41" grpId="0" animBg="1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979712" y="4581128"/>
            <a:ext cx="1388786" cy="4086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1331640" y="5301208"/>
            <a:ext cx="6696744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>
          <a:xfrm>
            <a:off x="5148064" y="5579948"/>
            <a:ext cx="252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ea typeface="宋体" pitchFamily="2" charset="-122"/>
              </a:rPr>
              <a:t>代码详</a:t>
            </a:r>
            <a:r>
              <a:rPr lang="zh-CN" altLang="en-US" b="1" dirty="0">
                <a:ea typeface="宋体" pitchFamily="2" charset="-122"/>
              </a:rPr>
              <a:t>见</a:t>
            </a:r>
            <a:r>
              <a:rPr lang="zh-CN" altLang="en-US" b="1">
                <a:ea typeface="宋体" pitchFamily="2" charset="-122"/>
              </a:rPr>
              <a:t>教材</a:t>
            </a:r>
            <a:r>
              <a:rPr lang="en-US" altLang="zh-CN" b="1" smtClean="0">
                <a:ea typeface="宋体" pitchFamily="2" charset="-122"/>
              </a:rPr>
              <a:t>demo8-1</a:t>
            </a:r>
            <a:endParaRPr lang="en-US" altLang="zh-CN" b="1" dirty="0">
              <a:ea typeface="宋体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5274310" cy="1884045"/>
          </a:xfrm>
          <a:prstGeom prst="rect">
            <a:avLst/>
          </a:prstGeom>
        </p:spPr>
      </p:pic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布局容器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67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栏（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navbar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481012" y="1188790"/>
            <a:ext cx="8051428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导航栏是在应用或网站中作为导航页头的响应式基础组件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中默认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样式的导航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条在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移动设备上可以折叠（并且可开可关），且在视口（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）宽度增加时逐渐变为水平展开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106002" y="2761491"/>
            <a:ext cx="5274310" cy="4514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1600" y="3502749"/>
            <a:ext cx="3672408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缩小浏览器窗口后，菜单均被隐藏，代替出现的是一个汉堡</a:t>
            </a: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4788024" y="3861048"/>
            <a:ext cx="432048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5467300" y="3645024"/>
            <a:ext cx="2705100" cy="356870"/>
          </a:xfrm>
          <a:prstGeom prst="rect">
            <a:avLst/>
          </a:prstGeom>
        </p:spPr>
      </p:pic>
      <p:sp>
        <p:nvSpPr>
          <p:cNvPr id="15" name="椭圆形标注 14"/>
          <p:cNvSpPr/>
          <p:nvPr/>
        </p:nvSpPr>
        <p:spPr>
          <a:xfrm>
            <a:off x="8314188" y="3933056"/>
            <a:ext cx="829812" cy="647700"/>
          </a:xfrm>
          <a:prstGeom prst="wedgeEllipseCallout">
            <a:avLst>
              <a:gd name="adj1" fmla="val -83364"/>
              <a:gd name="adj2" fmla="val -5644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2180" y="40774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汉堡按钮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767" y="4580756"/>
            <a:ext cx="3672408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“汉堡按钮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”，显示被隐藏菜单的下拉</a:t>
            </a: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>
            <a:off x="4788024" y="4897819"/>
            <a:ext cx="432048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5467300" y="4231728"/>
            <a:ext cx="2705100" cy="25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制作基础导航栏主要分为以下步骤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smtClean="0">
                <a:solidFill>
                  <a:srgbClr val="0567A2"/>
                </a:solidFill>
              </a:rPr>
              <a:t>基础导航栏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1640" y="2357697"/>
            <a:ext cx="6645114" cy="2079415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添加一个容器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&lt;nav&gt;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标签，使用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.navbar-default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类，并且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="navigation"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，增加可访问性。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标签添加一个标题使用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.navbar-header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类，内部包含带有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.navbar-brand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 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&lt;a&gt;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标签，用于定义品牌图标，如果是文字视觉上会稍大些。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为了向导航栏添加链接，只需要简单地添加带有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.navbar-nav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无序列表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即可。</a:t>
            </a: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827584" y="5949280"/>
            <a:ext cx="7560840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圆角矩形 11"/>
          <p:cNvSpPr/>
          <p:nvPr/>
        </p:nvSpPr>
        <p:spPr>
          <a:xfrm>
            <a:off x="827584" y="6044713"/>
            <a:ext cx="7560840" cy="4086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demo8-2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961986" y="4653136"/>
            <a:ext cx="5274310" cy="1061085"/>
          </a:xfrm>
          <a:prstGeom prst="rect">
            <a:avLst/>
          </a:prstGeom>
        </p:spPr>
      </p:pic>
      <p:sp>
        <p:nvSpPr>
          <p:cNvPr id="14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栏（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navbar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75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504623" y="2636912"/>
            <a:ext cx="4458970" cy="312483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4832" y="1536606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导航栏只能适应大屏幕的浏览器，当浏览器窗口缩小到一定程度时，菜单将被折叠，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实现</a:t>
            </a:r>
            <a:r>
              <a:rPr lang="zh-CN" altLang="zh-CN" sz="2400" b="1">
                <a:solidFill>
                  <a:srgbClr val="0567A2"/>
                </a:solidFill>
              </a:rPr>
              <a:t>响应</a:t>
            </a:r>
            <a:r>
              <a:rPr lang="zh-CN" altLang="zh-CN" sz="2400" b="1" smtClean="0">
                <a:solidFill>
                  <a:srgbClr val="0567A2"/>
                </a:solidFill>
              </a:rPr>
              <a:t>式</a:t>
            </a:r>
            <a:endParaRPr lang="zh-CN" altLang="zh-CN" sz="2400" b="1">
              <a:solidFill>
                <a:srgbClr val="0567A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1640" y="1916832"/>
            <a:ext cx="6645114" cy="3448780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no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菜单的折叠和隐藏，把小屏幕时需要折叠的内容包裹在一个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标签内，并且为这个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.collapse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.navbar-collapse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两个类，最后为这个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添加一个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在小屏幕时，要显示的汉堡按钮的固定写法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827584" y="5877272"/>
            <a:ext cx="7560840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圆角矩形 11"/>
          <p:cNvSpPr/>
          <p:nvPr/>
        </p:nvSpPr>
        <p:spPr>
          <a:xfrm>
            <a:off x="827584" y="5972705"/>
            <a:ext cx="7560840" cy="4086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demo8-3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308" y="3421396"/>
            <a:ext cx="6356052" cy="18722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txBody>
          <a:bodyPr>
            <a:noAutofit/>
          </a:bodyPr>
          <a:lstStyle/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smtClean="0"/>
              <a:t>&lt;</a:t>
            </a:r>
            <a:r>
              <a:rPr lang="en-US" altLang="zh-CN" sz="1600"/>
              <a:t>button class="navbar-toggle" type="button" data-toggle="collapse"&gt;</a:t>
            </a:r>
            <a:endParaRPr lang="zh-CN" altLang="zh-CN" sz="1600"/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/>
              <a:t> &lt;span class="sr-only"&gt;Toggle Navigation&lt;/span&gt;</a:t>
            </a:r>
            <a:endParaRPr lang="zh-CN" altLang="zh-CN" sz="1600"/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/>
              <a:t> &lt;span class="icon-bar"&gt;&lt;/span&gt;</a:t>
            </a:r>
            <a:endParaRPr lang="zh-CN" altLang="zh-CN" sz="1600"/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/>
              <a:t> &lt;span class="icon-bar"&gt;&lt;/span&gt;</a:t>
            </a:r>
            <a:endParaRPr lang="zh-CN" altLang="zh-CN" sz="1600"/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/>
              <a:t> &lt;span class="icon-bar"&gt;&lt;/span&gt;</a:t>
            </a:r>
            <a:endParaRPr lang="zh-CN" altLang="zh-CN" sz="1600"/>
          </a:p>
          <a:p>
            <a:pPr marL="0"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/>
              <a:t>&lt;/button</a:t>
            </a:r>
            <a:r>
              <a:rPr lang="en-US" altLang="zh-CN" sz="1600" smtClean="0"/>
              <a:t>&gt;</a:t>
            </a:r>
            <a:endParaRPr lang="zh-CN" altLang="zh-CN" sz="1600"/>
          </a:p>
        </p:txBody>
      </p:sp>
      <p:sp>
        <p:nvSpPr>
          <p:cNvPr id="13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栏（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navbar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5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  <p:bldP spid="10" grpId="1" animBg="1"/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763395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为我们提供的是基础的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样式，如果想自定义样式，有两种方式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5810630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多</a:t>
            </a:r>
            <a:r>
              <a:rPr lang="zh-CN" altLang="zh-CN" sz="2400" b="1">
                <a:solidFill>
                  <a:srgbClr val="0567A2"/>
                </a:solidFill>
              </a:rPr>
              <a:t>学一招：如何修改</a:t>
            </a:r>
            <a:r>
              <a:rPr lang="en-US" altLang="zh-CN" sz="2400" b="1">
                <a:solidFill>
                  <a:srgbClr val="0567A2"/>
                </a:solidFill>
              </a:rPr>
              <a:t>Bootstrap</a:t>
            </a:r>
            <a:r>
              <a:rPr lang="zh-CN" altLang="zh-CN" sz="2400" b="1">
                <a:solidFill>
                  <a:srgbClr val="0567A2"/>
                </a:solidFill>
              </a:rPr>
              <a:t>默认样式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9632" y="2500500"/>
            <a:ext cx="6840760" cy="142808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直接的方式是查找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源码样式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覆盖掉这些默认样式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。具体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可以通过查看针对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中使用的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使用哪些类名控制我们要修改的样式，然后使用该类名并且编写自己的样式来实现覆盖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!important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提高代码优先级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259632" y="4198729"/>
            <a:ext cx="6840760" cy="1169551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CN" altLang="zh-CN" sz="1000" smtClean="0"/>
              <a:t>例如</a:t>
            </a:r>
            <a:r>
              <a:rPr lang="zh-CN" altLang="zh-CN" sz="1000"/>
              <a:t>修改导航条的默认背景色可以通过为</a:t>
            </a:r>
            <a:r>
              <a:rPr lang="en-US" altLang="zh-CN" sz="1000">
                <a:solidFill>
                  <a:srgbClr val="FF0000"/>
                </a:solidFill>
              </a:rPr>
              <a:t>.navbar-default</a:t>
            </a:r>
            <a:r>
              <a:rPr lang="zh-CN" altLang="zh-CN" sz="1000"/>
              <a:t>类添加样式来实现，在</a:t>
            </a:r>
            <a:r>
              <a:rPr lang="en-US" altLang="zh-CN" sz="1000"/>
              <a:t>demo8-3</a:t>
            </a:r>
            <a:r>
              <a:rPr lang="zh-CN" altLang="zh-CN" sz="1000"/>
              <a:t>中添加如下代码：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&lt;style&gt;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  .navbar-default{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            background-color: pink;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        }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&lt;/style&gt;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楷体_GB2312" charset="-122"/>
                <a:cs typeface="Tahoma" pitchFamily="34" charset="0"/>
              </a:rPr>
              <a:t>用浏览器打开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楷体_GB2312" charset="-122"/>
                <a:cs typeface="Tahoma" pitchFamily="34" charset="0"/>
              </a:rPr>
              <a:t>demo8-3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楷体_GB2312" charset="-122"/>
                <a:cs typeface="Tahoma" pitchFamily="34" charset="0"/>
              </a:rPr>
              <a:t>，页面行效果如下图所示。</a:t>
            </a: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2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505350"/>
            <a:ext cx="5400600" cy="100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35010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栏（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navbar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6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51788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1-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0388" y="962025"/>
            <a:ext cx="328968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网页</a:t>
            </a:r>
            <a:r>
              <a:rPr lang="en-US" altLang="zh-CN" sz="2400" b="1">
                <a:solidFill>
                  <a:srgbClr val="0567A2"/>
                </a:solidFill>
              </a:rPr>
              <a:t>header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783207" y="1759242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647" y="176458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64478" y="2104610"/>
            <a:ext cx="742394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79562" y="1773770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39752" y="1700808"/>
            <a:ext cx="597666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任务要完成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header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部分的页面效果。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576" y="2924944"/>
            <a:ext cx="5418326" cy="504056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809858" y="4103474"/>
            <a:ext cx="3959225" cy="98171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827584" y="5551889"/>
            <a:ext cx="3450590" cy="97345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5444082" y="3501008"/>
            <a:ext cx="3376389" cy="3096344"/>
          </a:xfrm>
          <a:prstGeom prst="rect">
            <a:avLst/>
          </a:prstGeom>
        </p:spPr>
      </p:pic>
      <p:sp>
        <p:nvSpPr>
          <p:cNvPr id="21" name="椭圆形标注 20"/>
          <p:cNvSpPr/>
          <p:nvPr/>
        </p:nvSpPr>
        <p:spPr>
          <a:xfrm>
            <a:off x="5580112" y="1829157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形标注 27"/>
          <p:cNvSpPr/>
          <p:nvPr/>
        </p:nvSpPr>
        <p:spPr>
          <a:xfrm>
            <a:off x="3466061" y="3347561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2778035" y="4565461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形标注 30"/>
          <p:cNvSpPr/>
          <p:nvPr/>
        </p:nvSpPr>
        <p:spPr>
          <a:xfrm>
            <a:off x="6537956" y="4509120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单击汉堡按钮后下拉菜单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574600">
            <a:off x="745638" y="2381015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9040" y="236361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942004" y="2707780"/>
            <a:ext cx="7518428" cy="2708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133594" y="2363615"/>
            <a:ext cx="115745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技术要点：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07434" y="2169992"/>
            <a:ext cx="3776734" cy="61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布局容器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导航栏 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4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21" grpId="0" animBg="1"/>
      <p:bldP spid="21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2" grpId="0" animBg="1"/>
      <p:bldP spid="33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ChangeArrowheads="1"/>
          </p:cNvSpPr>
          <p:nvPr/>
        </p:nvSpPr>
        <p:spPr bwMode="auto">
          <a:xfrm>
            <a:off x="1651788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1-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95736" y="2204864"/>
            <a:ext cx="56166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该导航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页面主要由两部分构成，添加背景色的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标签（绿色横条）和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&lt;nav&gt;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标签，为了更好的体现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的语义化，整个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部分所有内容应该包含在一个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&lt;header&gt;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标签中。</a:t>
            </a:r>
          </a:p>
        </p:txBody>
      </p:sp>
      <p:sp>
        <p:nvSpPr>
          <p:cNvPr id="20" name="椭圆 19"/>
          <p:cNvSpPr/>
          <p:nvPr/>
        </p:nvSpPr>
        <p:spPr bwMode="auto">
          <a:xfrm rot="574600">
            <a:off x="711323" y="2735081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0639" y="2741894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92470" y="3096174"/>
            <a:ext cx="699330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7554" y="2751080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696744" cy="22953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631" y="702010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0388" y="962025"/>
            <a:ext cx="328968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网页</a:t>
            </a:r>
            <a:r>
              <a:rPr lang="en-US" altLang="zh-CN" sz="2400" b="1">
                <a:solidFill>
                  <a:srgbClr val="0567A2"/>
                </a:solidFill>
              </a:rPr>
              <a:t>header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val="81296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ChangeArrowheads="1"/>
          </p:cNvSpPr>
          <p:nvPr/>
        </p:nvSpPr>
        <p:spPr bwMode="auto">
          <a:xfrm>
            <a:off x="1643399" y="203870"/>
            <a:ext cx="5148263" cy="765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作业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点评</a:t>
            </a:r>
          </a:p>
        </p:txBody>
      </p:sp>
      <p:sp>
        <p:nvSpPr>
          <p:cNvPr id="5123" name="内容占位符 2"/>
          <p:cNvSpPr txBox="1">
            <a:spLocks/>
          </p:cNvSpPr>
          <p:nvPr/>
        </p:nvSpPr>
        <p:spPr bwMode="auto">
          <a:xfrm>
            <a:off x="52784" y="1880791"/>
            <a:ext cx="79756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简述什么是视口，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端是否存在视口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请简述响应式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设计中为什么要使用百分比布局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E:\设计支持\模板设计\T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106" y="1228905"/>
            <a:ext cx="463239" cy="43073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44024" y="1231007"/>
            <a:ext cx="700834" cy="400110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提问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31640" y="2461017"/>
            <a:ext cx="6480720" cy="10215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CN" altLang="zh-CN"/>
              <a:t>在移动端浏览器当中，存在着两种视口，一种是可见视口即设备大小，另一种是视窗视口即网页宽度。视口是针对移动端的概念，</a:t>
            </a:r>
            <a:r>
              <a:rPr lang="en-US" altLang="zh-CN"/>
              <a:t>PC</a:t>
            </a:r>
            <a:r>
              <a:rPr lang="zh-CN" altLang="zh-CN"/>
              <a:t>端不存在视口的概念。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331641" y="3037081"/>
            <a:ext cx="6480719" cy="13280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CN" altLang="zh-CN"/>
              <a:t>由于媒体查询只能针对某几个特定阶段的视口，在捕捉到下一个视口前，页面的布局是不会变化的，这样会影响页面的显示，同时也无法兼容日益增多的各种设备。所以，想要做出真正灵活的页面，还需要用百分比布局代替固定布局。</a:t>
            </a:r>
          </a:p>
        </p:txBody>
      </p:sp>
    </p:spTree>
    <p:extLst>
      <p:ext uri="{BB962C8B-B14F-4D97-AF65-F5344CB8AC3E}">
        <p14:creationId xmlns:p14="http://schemas.microsoft.com/office/powerpoint/2010/main" val="332158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 bwMode="auto">
          <a:xfrm rot="574600">
            <a:off x="423167" y="4796772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607" y="48021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604438" y="5146284"/>
            <a:ext cx="7639970" cy="1011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19522" y="4811300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4965" y="2162598"/>
            <a:ext cx="59203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导航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部分使用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导航栏来完成。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logo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图片放在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class=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navbar-left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购物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车图片放在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class=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navbar-right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其余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菜单放在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class=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navbar-nav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”的菜单中。</a:t>
            </a:r>
          </a:p>
          <a:p>
            <a:pPr>
              <a:lnSpc>
                <a:spcPct val="150000"/>
              </a:lnSpc>
            </a:pP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另外这里需要覆盖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导航栏的默认样式，有以下几个类可供使用：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.navbar-brand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：通过该类设置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logo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部分图片宽高、位置等。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.navbar-default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.navbar-nav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：通过这两个类设置导航菜单的样式，例如鼠标悬停变色的效果等。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.navbar-right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：通过该类设置导航右侧购物车部分的样式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最后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将所有的字体统一设置成微软雅黑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4438" y="5354375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0388" y="962025"/>
            <a:ext cx="328968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网页</a:t>
            </a:r>
            <a:r>
              <a:rPr lang="en-US" altLang="zh-CN" sz="2400" b="1">
                <a:solidFill>
                  <a:srgbClr val="0567A2"/>
                </a:solidFill>
              </a:rPr>
              <a:t>header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51788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1-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0" grpId="0"/>
      <p:bldP spid="12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26620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表单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301006" y="2356693"/>
            <a:ext cx="6583362" cy="2368451"/>
          </a:xfrm>
          <a:prstGeom prst="rect">
            <a:avLst/>
          </a:prstGeom>
          <a:ln w="9525">
            <a:solidFill>
              <a:srgbClr val="0070C0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多边形 11"/>
          <p:cNvSpPr/>
          <p:nvPr/>
        </p:nvSpPr>
        <p:spPr bwMode="auto">
          <a:xfrm>
            <a:off x="5441206" y="2132856"/>
            <a:ext cx="2198687" cy="371475"/>
          </a:xfrm>
          <a:custGeom>
            <a:avLst/>
            <a:gdLst>
              <a:gd name="connsiteX0" fmla="*/ 0 w 4267200"/>
              <a:gd name="connsiteY0" fmla="*/ 201820 h 1210897"/>
              <a:gd name="connsiteX1" fmla="*/ 201820 w 4267200"/>
              <a:gd name="connsiteY1" fmla="*/ 0 h 1210897"/>
              <a:gd name="connsiteX2" fmla="*/ 4065380 w 4267200"/>
              <a:gd name="connsiteY2" fmla="*/ 0 h 1210897"/>
              <a:gd name="connsiteX3" fmla="*/ 4267200 w 4267200"/>
              <a:gd name="connsiteY3" fmla="*/ 201820 h 1210897"/>
              <a:gd name="connsiteX4" fmla="*/ 4267200 w 4267200"/>
              <a:gd name="connsiteY4" fmla="*/ 1009077 h 1210897"/>
              <a:gd name="connsiteX5" fmla="*/ 4065380 w 4267200"/>
              <a:gd name="connsiteY5" fmla="*/ 1210897 h 1210897"/>
              <a:gd name="connsiteX6" fmla="*/ 201820 w 4267200"/>
              <a:gd name="connsiteY6" fmla="*/ 1210897 h 1210897"/>
              <a:gd name="connsiteX7" fmla="*/ 0 w 4267200"/>
              <a:gd name="connsiteY7" fmla="*/ 1009077 h 1210897"/>
              <a:gd name="connsiteX8" fmla="*/ 0 w 4267200"/>
              <a:gd name="connsiteY8" fmla="*/ 201820 h 12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1210897">
                <a:moveTo>
                  <a:pt x="0" y="201820"/>
                </a:moveTo>
                <a:cubicBezTo>
                  <a:pt x="0" y="90358"/>
                  <a:pt x="90358" y="0"/>
                  <a:pt x="201820" y="0"/>
                </a:cubicBezTo>
                <a:lnTo>
                  <a:pt x="4065380" y="0"/>
                </a:lnTo>
                <a:cubicBezTo>
                  <a:pt x="4176842" y="0"/>
                  <a:pt x="4267200" y="90358"/>
                  <a:pt x="4267200" y="201820"/>
                </a:cubicBezTo>
                <a:lnTo>
                  <a:pt x="4267200" y="1009077"/>
                </a:lnTo>
                <a:cubicBezTo>
                  <a:pt x="4267200" y="1120539"/>
                  <a:pt x="4176842" y="1210897"/>
                  <a:pt x="4065380" y="1210897"/>
                </a:cubicBezTo>
                <a:lnTo>
                  <a:pt x="201820" y="1210897"/>
                </a:lnTo>
                <a:cubicBezTo>
                  <a:pt x="90358" y="1210897"/>
                  <a:pt x="0" y="1120539"/>
                  <a:pt x="0" y="1009077"/>
                </a:cubicBezTo>
                <a:lnTo>
                  <a:pt x="0" y="201820"/>
                </a:lnTo>
                <a:close/>
              </a:path>
            </a:pathLst>
          </a:custGeom>
          <a:solidFill>
            <a:srgbClr val="0567A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20401" tIns="59111" rIns="220401" bIns="59111" spcCol="1270" anchor="ctr"/>
          <a:lstStyle/>
          <a:p>
            <a:pPr defTabSz="28892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6500" dirty="0"/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>
            <a:off x="5441206" y="2132856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1514177" y="2661880"/>
            <a:ext cx="62261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几乎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所有的网站中都涉及到表单的应用，接下来将介绍如何使用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创建表单。</a:t>
            </a: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通过一些简单的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标签和扩展的类即可创建出不同样式的表单，按照布局的不同，主要分为三类：垂直表单（默认）、内联表单和水平表单。</a:t>
            </a:r>
          </a:p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6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垂直</a:t>
            </a:r>
            <a:r>
              <a:rPr lang="zh-CN" altLang="zh-CN" sz="2400" b="1">
                <a:solidFill>
                  <a:srgbClr val="0567A2"/>
                </a:solidFill>
              </a:rPr>
              <a:t>表单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表单也称为基本表单，使用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制作基本表单主要分为以下步骤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31640" y="2501713"/>
            <a:ext cx="6645114" cy="1148007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&lt;form&gt;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role=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form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标签和控件放在一个类名为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form-group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中，获取最佳间距。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所有的文本标签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&lt;input&gt;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&lt;textarea&gt;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&lt;select&gt;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.form-control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827584" y="5949280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圆角矩形 30"/>
          <p:cNvSpPr/>
          <p:nvPr/>
        </p:nvSpPr>
        <p:spPr>
          <a:xfrm>
            <a:off x="827584" y="6044713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demo8-4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33" name="图片 32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3861048"/>
            <a:ext cx="5274310" cy="1899285"/>
          </a:xfrm>
          <a:prstGeom prst="rect">
            <a:avLst/>
          </a:prstGeom>
        </p:spPr>
      </p:pic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26620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表单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8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内</a:t>
            </a:r>
            <a:r>
              <a:rPr lang="zh-CN" altLang="zh-CN" sz="2400" b="1">
                <a:solidFill>
                  <a:srgbClr val="0567A2"/>
                </a:solidFill>
              </a:rPr>
              <a:t>联表单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创建内联表单，只需要在垂直表单的基础上，为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&lt;form&gt;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标签添加类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form-inline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827584" y="5733256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圆角矩形 30"/>
          <p:cNvSpPr/>
          <p:nvPr/>
        </p:nvSpPr>
        <p:spPr>
          <a:xfrm>
            <a:off x="827584" y="5828689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demo8-5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2" y="3250297"/>
            <a:ext cx="5949524" cy="1834887"/>
          </a:xfrm>
          <a:prstGeom prst="rect">
            <a:avLst/>
          </a:prstGeom>
        </p:spPr>
      </p:pic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26620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表单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9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>
                <a:solidFill>
                  <a:srgbClr val="0567A2"/>
                </a:solidFill>
              </a:rPr>
              <a:t>水平</a:t>
            </a:r>
            <a:r>
              <a:rPr lang="zh-CN" altLang="zh-CN" sz="2400" b="1" smtClean="0">
                <a:solidFill>
                  <a:srgbClr val="0567A2"/>
                </a:solidFill>
              </a:rPr>
              <a:t>表</a:t>
            </a:r>
            <a:r>
              <a:rPr lang="zh-CN" altLang="zh-CN" sz="2400" b="1">
                <a:solidFill>
                  <a:srgbClr val="0567A2"/>
                </a:solidFill>
              </a:rPr>
              <a:t>单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表单与其他表单不仅标记的数量上不同，而且表单的呈现形式也不同。创建水平布局的表单的步骤具体如下所示：</a:t>
            </a:r>
          </a:p>
          <a:p>
            <a:pPr lvl="1">
              <a:lnSpc>
                <a:spcPct val="150000"/>
              </a:lnSpc>
              <a:defRPr/>
            </a:pPr>
            <a:endParaRPr lang="zh-CN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31640" y="2501713"/>
            <a:ext cx="6645114" cy="1471172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&lt;form&gt;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.form-horizontal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，改变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.form-group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的行为，并使用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预置的栅格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和控件组水平并排布局。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标签和控件放在一个带有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.form-group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.control-label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827584" y="5949280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圆角矩形 30"/>
          <p:cNvSpPr/>
          <p:nvPr/>
        </p:nvSpPr>
        <p:spPr>
          <a:xfrm>
            <a:off x="827584" y="6044713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demo8-6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34" name="图片 33"/>
          <p:cNvPicPr/>
          <p:nvPr/>
        </p:nvPicPr>
        <p:blipFill>
          <a:blip r:embed="rId2"/>
          <a:stretch>
            <a:fillRect/>
          </a:stretch>
        </p:blipFill>
        <p:spPr>
          <a:xfrm>
            <a:off x="1961986" y="4077072"/>
            <a:ext cx="5274310" cy="1713865"/>
          </a:xfrm>
          <a:prstGeom prst="rect">
            <a:avLst/>
          </a:prstGeom>
        </p:spPr>
      </p:pic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26620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表单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96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331533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改变</a:t>
            </a:r>
            <a:r>
              <a:rPr lang="zh-CN" altLang="zh-CN" sz="2400" b="1">
                <a:solidFill>
                  <a:srgbClr val="0567A2"/>
                </a:solidFill>
              </a:rPr>
              <a:t>表单控件的样式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实际开发中有时需要改变表单的默认尺寸和样式，可以通过如下方式来改变表单控件的尺寸和样式：</a:t>
            </a:r>
          </a:p>
          <a:p>
            <a:pPr lvl="1">
              <a:lnSpc>
                <a:spcPct val="150000"/>
              </a:lnSpc>
              <a:defRPr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31640" y="2713041"/>
            <a:ext cx="6645114" cy="1148007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.input-lg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.input-sm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为控件设置高度。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.col-lg-*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为控件设置宽度。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.form-control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的样式来改变控件的样式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827584" y="5949280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圆角矩形 30"/>
          <p:cNvSpPr/>
          <p:nvPr/>
        </p:nvSpPr>
        <p:spPr>
          <a:xfrm>
            <a:off x="827584" y="6044713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demo8-7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70849" y="4365104"/>
            <a:ext cx="5274310" cy="1130300"/>
          </a:xfrm>
          <a:prstGeom prst="rect">
            <a:avLst/>
          </a:prstGeom>
        </p:spPr>
      </p:pic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26620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表单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6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按钮样式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4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按钮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412776"/>
            <a:ext cx="7907411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提供了一些类来定义按钮的样式，支持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&lt;a&gt;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&lt;button&gt; 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&lt;input&gt;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标签，具体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表所示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0218"/>
              </p:ext>
            </p:extLst>
          </p:nvPr>
        </p:nvGraphicFramePr>
        <p:xfrm>
          <a:off x="1403648" y="2323713"/>
          <a:ext cx="6336704" cy="423091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49953"/>
                <a:gridCol w="4186751"/>
              </a:tblGrid>
              <a:tr h="172472">
                <a:tc>
                  <a:txBody>
                    <a:bodyPr/>
                    <a:lstStyle/>
                    <a:p>
                      <a:pPr marL="0" indent="-266700" algn="l" defTabSz="914400" rtl="0" eaLnBrk="1" latinLnBrk="0" hangingPunct="1">
                        <a:spcAft>
                          <a:spcPts val="0"/>
                        </a:spcAft>
                        <a:tabLst>
                          <a:tab pos="356235" algn="l"/>
                        </a:tabLst>
                      </a:pPr>
                      <a:r>
                        <a:rPr lang="zh-CN" altLang="en-US" sz="1400" b="1" kern="10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</a:t>
                      </a:r>
                      <a:endParaRPr lang="zh-CN" sz="14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266700" algn="l" defTabSz="914400" rtl="0" eaLnBrk="1" latinLnBrk="0" hangingPunct="1">
                        <a:spcAft>
                          <a:spcPts val="0"/>
                        </a:spcAft>
                        <a:tabLst>
                          <a:tab pos="356235" algn="l"/>
                        </a:tabLst>
                      </a:pPr>
                      <a:r>
                        <a:rPr lang="en-US" altLang="zh-CN" sz="1400" b="1" kern="10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zh-CN" sz="1400" b="1" kern="10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描述</a:t>
                      </a:r>
                      <a:endParaRPr lang="zh-CN" sz="14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313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为按钮添加基本样式。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.btn-default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标准按钮。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.btn-primary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原始按钮样式（未被操作）。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.btn-success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表示成功的动作。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.btn-info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该样式可用于要弹出信息的按钮。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.btn-warning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表示需要谨慎操作的按钮。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.btn-danger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表示一个危险动作的按钮操作。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.btn-link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让按钮看起来像个链接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仍然保留按钮行为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.btn-lg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制作一个大按钮。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.btn-sm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制作一个小按钮。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.btn-xs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制作一个超小按钮。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.btn-block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块级按钮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拉伸至父元素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100%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的宽度</a:t>
                      </a: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.active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按钮被点击。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.disabled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禁用按钮。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86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602366" y="4725144"/>
            <a:ext cx="1388786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954294" y="5445224"/>
            <a:ext cx="743413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>
          <a:xfrm>
            <a:off x="5130758" y="5723964"/>
            <a:ext cx="252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ea typeface="宋体" pitchFamily="2" charset="-122"/>
              </a:rPr>
              <a:t>代码详</a:t>
            </a:r>
            <a:r>
              <a:rPr lang="zh-CN" altLang="en-US" b="1" dirty="0">
                <a:ea typeface="宋体" pitchFamily="2" charset="-122"/>
              </a:rPr>
              <a:t>见</a:t>
            </a:r>
            <a:r>
              <a:rPr lang="zh-CN" altLang="en-US" b="1">
                <a:ea typeface="宋体" pitchFamily="2" charset="-122"/>
              </a:rPr>
              <a:t>教材</a:t>
            </a:r>
            <a:r>
              <a:rPr lang="en-US" altLang="zh-CN" b="1" smtClean="0">
                <a:ea typeface="宋体" pitchFamily="2" charset="-122"/>
              </a:rPr>
              <a:t>demo8-8</a:t>
            </a:r>
            <a:endParaRPr lang="en-US" altLang="zh-CN" b="1" dirty="0">
              <a:ea typeface="宋体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889978" y="2697728"/>
            <a:ext cx="5274310" cy="1163320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412776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接下来通过案例来演示不同样式按钮的应用，页面效果如下图所示。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按钮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4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按钮</a:t>
            </a:r>
            <a:r>
              <a:rPr lang="zh-CN" altLang="en-US" sz="2400" b="1">
                <a:solidFill>
                  <a:srgbClr val="0567A2"/>
                </a:solidFill>
              </a:rPr>
              <a:t>大小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28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92846"/>
            <a:ext cx="7907411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中提供了一些类用于控制按钮的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大小。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18265"/>
              </p:ext>
            </p:extLst>
          </p:nvPr>
        </p:nvGraphicFramePr>
        <p:xfrm>
          <a:off x="755576" y="2708920"/>
          <a:ext cx="3564396" cy="194421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95001"/>
                <a:gridCol w="2269395"/>
              </a:tblGrid>
              <a:tr h="314079">
                <a:tc>
                  <a:txBody>
                    <a:bodyPr/>
                    <a:lstStyle/>
                    <a:p>
                      <a:pPr marL="0" indent="-266700" algn="l" defTabSz="914400" rtl="0" eaLnBrk="1" latinLnBrk="0" hangingPunct="1">
                        <a:spcAft>
                          <a:spcPts val="0"/>
                        </a:spcAft>
                        <a:tabLst>
                          <a:tab pos="356235" algn="l"/>
                        </a:tabLst>
                      </a:pPr>
                      <a:r>
                        <a:rPr lang="zh-CN" altLang="en-US" sz="1400" b="1" kern="10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</a:t>
                      </a:r>
                      <a:endParaRPr lang="zh-CN" sz="14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266700" algn="l" defTabSz="914400" rtl="0" eaLnBrk="1" latinLnBrk="0" hangingPunct="1">
                        <a:spcAft>
                          <a:spcPts val="0"/>
                        </a:spcAft>
                        <a:tabLst>
                          <a:tab pos="356235" algn="l"/>
                        </a:tabLs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140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.btn-lg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57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.btn-sm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957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.btn-xs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超小按钮。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57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b="1" kern="1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.btn-block</a:t>
                      </a:r>
                      <a:endParaRPr lang="zh-CN" sz="1100" b="1" kern="1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创建块级的按钮，会横跨父元素的全部宽度。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827584" y="5445224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圆角矩形 8"/>
          <p:cNvSpPr/>
          <p:nvPr/>
        </p:nvSpPr>
        <p:spPr>
          <a:xfrm>
            <a:off x="827584" y="5540657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demo8-9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53495" cy="201622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572000" y="3501008"/>
            <a:ext cx="468052" cy="36004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</a:t>
            </a:r>
            <a:r>
              <a:rPr lang="zh-CN" altLang="en-US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知识</a:t>
            </a:r>
            <a:r>
              <a:rPr lang="en-US" altLang="zh-CN" sz="40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40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按钮</a:t>
            </a:r>
            <a:endParaRPr lang="zh-CN" altLang="zh-CN" sz="40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92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592709" y="199151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783207" y="4001241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647" y="400658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64478" y="4346609"/>
            <a:ext cx="360752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79562" y="4015769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5736" y="3942807"/>
            <a:ext cx="2232248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任务要完成网页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574600">
            <a:off x="745638" y="5343094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9040" y="532569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942004" y="5684541"/>
            <a:ext cx="362999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133594" y="5325694"/>
            <a:ext cx="115745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技术要点：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92690" y="5050312"/>
            <a:ext cx="2307302" cy="61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表单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按钮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网页搜索模块</a:t>
            </a:r>
          </a:p>
        </p:txBody>
      </p:sp>
      <p:pic>
        <p:nvPicPr>
          <p:cNvPr id="23" name="图片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0911" y="1573659"/>
            <a:ext cx="5573537" cy="1711325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0" y="3466396"/>
            <a:ext cx="3672408" cy="1690796"/>
          </a:xfrm>
          <a:prstGeom prst="rect">
            <a:avLst/>
          </a:prstGeom>
        </p:spPr>
      </p:pic>
      <p:sp>
        <p:nvSpPr>
          <p:cNvPr id="21" name="椭圆形标注 20"/>
          <p:cNvSpPr/>
          <p:nvPr/>
        </p:nvSpPr>
        <p:spPr>
          <a:xfrm>
            <a:off x="5580112" y="1829157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868144" y="5373216"/>
            <a:ext cx="1849875" cy="1368152"/>
          </a:xfrm>
          <a:prstGeom prst="rect">
            <a:avLst/>
          </a:prstGeom>
        </p:spPr>
      </p:pic>
      <p:sp>
        <p:nvSpPr>
          <p:cNvPr id="28" name="椭圆形标注 27"/>
          <p:cNvSpPr/>
          <p:nvPr/>
        </p:nvSpPr>
        <p:spPr>
          <a:xfrm>
            <a:off x="6516216" y="2979687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6556634" y="4912303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7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2" grpId="0" animBg="1"/>
      <p:bldP spid="33" grpId="0"/>
      <p:bldP spid="35" grpId="0"/>
      <p:bldP spid="36" grpId="0"/>
      <p:bldP spid="21" grpId="0" animBg="1"/>
      <p:bldP spid="21" grpId="1" animBg="1"/>
      <p:bldP spid="28" grpId="0" animBg="1"/>
      <p:bldP spid="28" grpId="1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ChangeArrowheads="1"/>
          </p:cNvSpPr>
          <p:nvPr/>
        </p:nvSpPr>
        <p:spPr bwMode="auto">
          <a:xfrm>
            <a:off x="1643399" y="178703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学习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目标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631188" y="1647857"/>
            <a:ext cx="5245036" cy="4035361"/>
            <a:chOff x="1448001" y="1722062"/>
            <a:chExt cx="5245036" cy="4035172"/>
          </a:xfrm>
        </p:grpSpPr>
        <p:graphicFrame>
          <p:nvGraphicFramePr>
            <p:cNvPr id="6" name="图表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16203616"/>
                </p:ext>
              </p:extLst>
            </p:nvPr>
          </p:nvGraphicFramePr>
          <p:xfrm>
            <a:off x="1448001" y="1722062"/>
            <a:ext cx="5245036" cy="4035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0" name="TextBox 39"/>
            <p:cNvSpPr txBox="1"/>
            <p:nvPr/>
          </p:nvSpPr>
          <p:spPr bwMode="auto">
            <a:xfrm rot="3056778">
              <a:off x="4578333" y="2893580"/>
              <a:ext cx="1042938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lang="zh-CN" altLang="en-US" spc="3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 rot="6997465" flipV="1">
              <a:off x="2682641" y="2786450"/>
              <a:ext cx="1041351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</a:p>
          </p:txBody>
        </p:sp>
        <p:sp>
          <p:nvSpPr>
            <p:cNvPr id="38" name="TextBox 37"/>
            <p:cNvSpPr txBox="1"/>
            <p:nvPr/>
          </p:nvSpPr>
          <p:spPr bwMode="auto">
            <a:xfrm rot="10800000" flipH="1" flipV="1">
              <a:off x="3676147" y="4470416"/>
              <a:ext cx="1041400" cy="3682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pc="3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</a:p>
          </p:txBody>
        </p:sp>
      </p:grpSp>
      <p:grpSp>
        <p:nvGrpSpPr>
          <p:cNvPr id="7173" name="组合 2"/>
          <p:cNvGrpSpPr>
            <a:grpSpLocks/>
          </p:cNvGrpSpPr>
          <p:nvPr/>
        </p:nvGrpSpPr>
        <p:grpSpPr bwMode="auto">
          <a:xfrm>
            <a:off x="3800723" y="2878138"/>
            <a:ext cx="1203325" cy="1201737"/>
            <a:chOff x="3692088" y="2878838"/>
            <a:chExt cx="1203191" cy="1201737"/>
          </a:xfrm>
        </p:grpSpPr>
        <p:sp>
          <p:nvSpPr>
            <p:cNvPr id="33" name="弧形 32"/>
            <p:cNvSpPr/>
            <p:nvPr/>
          </p:nvSpPr>
          <p:spPr bwMode="auto">
            <a:xfrm rot="5400000">
              <a:off x="3692815" y="2878111"/>
              <a:ext cx="1201737" cy="1203191"/>
            </a:xfrm>
            <a:prstGeom prst="arc">
              <a:avLst>
                <a:gd name="adj1" fmla="val 5382197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弧形 33"/>
            <p:cNvSpPr/>
            <p:nvPr/>
          </p:nvSpPr>
          <p:spPr bwMode="auto">
            <a:xfrm>
              <a:off x="3795265" y="2996313"/>
              <a:ext cx="990490" cy="992187"/>
            </a:xfrm>
            <a:prstGeom prst="arc">
              <a:avLst>
                <a:gd name="adj1" fmla="val 10763236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弧形 34"/>
            <p:cNvSpPr/>
            <p:nvPr/>
          </p:nvSpPr>
          <p:spPr bwMode="auto">
            <a:xfrm rot="16200000">
              <a:off x="3891251" y="3136849"/>
              <a:ext cx="822325" cy="753978"/>
            </a:xfrm>
            <a:prstGeom prst="arc">
              <a:avLst>
                <a:gd name="adj1" fmla="val 16251812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29883" y="2445892"/>
            <a:ext cx="3322637" cy="1166712"/>
            <a:chOff x="5929883" y="2445892"/>
            <a:chExt cx="3322637" cy="1166712"/>
          </a:xfrm>
        </p:grpSpPr>
        <p:grpSp>
          <p:nvGrpSpPr>
            <p:cNvPr id="2052" name="组合 6"/>
            <p:cNvGrpSpPr>
              <a:grpSpLocks/>
            </p:cNvGrpSpPr>
            <p:nvPr/>
          </p:nvGrpSpPr>
          <p:grpSpPr bwMode="auto">
            <a:xfrm>
              <a:off x="5929883" y="2445892"/>
              <a:ext cx="3322637" cy="1166712"/>
              <a:chOff x="5981922" y="1318311"/>
              <a:chExt cx="3325632" cy="1166749"/>
            </a:xfrm>
          </p:grpSpPr>
          <p:sp>
            <p:nvSpPr>
              <p:cNvPr id="5128" name="矩形 5"/>
              <p:cNvSpPr>
                <a:spLocks noChangeArrowheads="1"/>
              </p:cNvSpPr>
              <p:nvPr/>
            </p:nvSpPr>
            <p:spPr bwMode="auto">
              <a:xfrm flipH="1">
                <a:off x="5981922" y="2026138"/>
                <a:ext cx="3325632" cy="458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altLang="zh-CN" b="1" dirty="0" smtClean="0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grpSp>
            <p:nvGrpSpPr>
              <p:cNvPr id="7177" name="组合 16"/>
              <p:cNvGrpSpPr>
                <a:grpSpLocks/>
              </p:cNvGrpSpPr>
              <p:nvPr/>
            </p:nvGrpSpPr>
            <p:grpSpPr bwMode="auto">
              <a:xfrm flipH="1">
                <a:off x="6009507" y="1797377"/>
                <a:ext cx="2361102" cy="648092"/>
                <a:chOff x="1625453" y="2372823"/>
                <a:chExt cx="2468866" cy="648398"/>
              </a:xfrm>
            </p:grpSpPr>
            <p:cxnSp>
              <p:nvCxnSpPr>
                <p:cNvPr id="7181" name="直接连接符 7"/>
                <p:cNvCxnSpPr>
                  <a:cxnSpLocks noChangeShapeType="1"/>
                </p:cNvCxnSpPr>
                <p:nvPr/>
              </p:nvCxnSpPr>
              <p:spPr bwMode="auto">
                <a:xfrm>
                  <a:off x="1625453" y="2372823"/>
                  <a:ext cx="376814" cy="648398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82" name="直接连接符 10"/>
                <p:cNvCxnSpPr>
                  <a:cxnSpLocks noChangeShapeType="1"/>
                </p:cNvCxnSpPr>
                <p:nvPr/>
              </p:nvCxnSpPr>
              <p:spPr bwMode="auto">
                <a:xfrm>
                  <a:off x="2002267" y="3021221"/>
                  <a:ext cx="2092052" cy="0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78" name="组合 15"/>
              <p:cNvGrpSpPr>
                <a:grpSpLocks/>
              </p:cNvGrpSpPr>
              <p:nvPr/>
            </p:nvGrpSpPr>
            <p:grpSpPr bwMode="auto">
              <a:xfrm flipH="1">
                <a:off x="8169507" y="1318311"/>
                <a:ext cx="489391" cy="520715"/>
                <a:chOff x="2008602" y="3560413"/>
                <a:chExt cx="511727" cy="520961"/>
              </a:xfrm>
            </p:grpSpPr>
            <p:sp>
              <p:nvSpPr>
                <p:cNvPr id="12" name="椭圆 11"/>
                <p:cNvSpPr/>
                <p:nvPr/>
              </p:nvSpPr>
              <p:spPr bwMode="auto">
                <a:xfrm>
                  <a:off x="2008602" y="3576296"/>
                  <a:ext cx="511727" cy="473312"/>
                </a:xfrm>
                <a:prstGeom prst="ellipse">
                  <a:avLst/>
                </a:prstGeom>
                <a:solidFill>
                  <a:srgbClr val="0567A2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116595" y="3560413"/>
                  <a:ext cx="335613" cy="520961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800" b="1" dirty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2800" b="1" dirty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7" name="矩形 51"/>
            <p:cNvSpPr>
              <a:spLocks noChangeArrowheads="1"/>
            </p:cNvSpPr>
            <p:nvPr/>
          </p:nvSpPr>
          <p:spPr bwMode="auto">
            <a:xfrm rot="10800000" flipH="1" flipV="1">
              <a:off x="5940153" y="2780928"/>
              <a:ext cx="237626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lvl="0"/>
              <a:r>
                <a:rPr lang="zh-CN" altLang="zh-CN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掌握</a:t>
              </a:r>
              <a:r>
                <a:rPr lang="zh-CN" altLang="en-US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b="1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  <a:r>
                <a:rPr lang="zh-CN" altLang="en-US" b="1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组件的方法</a:t>
              </a:r>
              <a:endParaRPr lang="zh-CN" altLang="zh-CN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67937" y="5029390"/>
            <a:ext cx="3441285" cy="936533"/>
            <a:chOff x="4067937" y="5029390"/>
            <a:chExt cx="3441285" cy="936533"/>
          </a:xfrm>
        </p:grpSpPr>
        <p:grpSp>
          <p:nvGrpSpPr>
            <p:cNvPr id="2" name="组合 1"/>
            <p:cNvGrpSpPr>
              <a:grpSpLocks/>
            </p:cNvGrpSpPr>
            <p:nvPr/>
          </p:nvGrpSpPr>
          <p:grpSpPr bwMode="auto">
            <a:xfrm>
              <a:off x="4067937" y="5029390"/>
              <a:ext cx="3024339" cy="847890"/>
              <a:chOff x="3944674" y="5163536"/>
              <a:chExt cx="1991950" cy="711304"/>
            </a:xfrm>
          </p:grpSpPr>
          <p:grpSp>
            <p:nvGrpSpPr>
              <p:cNvPr id="7185" name="组合 38"/>
              <p:cNvGrpSpPr>
                <a:grpSpLocks/>
              </p:cNvGrpSpPr>
              <p:nvPr/>
            </p:nvGrpSpPr>
            <p:grpSpPr bwMode="auto">
              <a:xfrm rot="16200000" flipV="1">
                <a:off x="4584997" y="4523213"/>
                <a:ext cx="711304" cy="1991950"/>
                <a:chOff x="1747520" y="2337534"/>
                <a:chExt cx="1009674" cy="912063"/>
              </a:xfrm>
            </p:grpSpPr>
            <p:cxnSp>
              <p:nvCxnSpPr>
                <p:cNvPr id="7189" name="直接连接符 39"/>
                <p:cNvCxnSpPr>
                  <a:cxnSpLocks noChangeShapeType="1"/>
                </p:cNvCxnSpPr>
                <p:nvPr/>
              </p:nvCxnSpPr>
              <p:spPr bwMode="auto">
                <a:xfrm rot="16200000" flipH="1" flipV="1">
                  <a:off x="1349222" y="2735832"/>
                  <a:ext cx="796597" cy="2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0" name="直接连接符 40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2194625" y="2687029"/>
                  <a:ext cx="115465" cy="1009672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184" name="矩形 4"/>
              <p:cNvSpPr>
                <a:spLocks noChangeArrowheads="1"/>
              </p:cNvSpPr>
              <p:nvPr/>
            </p:nvSpPr>
            <p:spPr bwMode="auto">
              <a:xfrm>
                <a:off x="4157168" y="5272211"/>
                <a:ext cx="1732031" cy="542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indent="-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熟悉修改</a:t>
                </a:r>
                <a:r>
                  <a:rPr lang="en-US" altLang="zh-CN" b="1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Bootstrap</a:t>
                </a:r>
                <a:r>
                  <a:rPr lang="zh-CN" altLang="en-US" b="1">
                    <a:solidFill>
                      <a:srgbClr val="0567A2"/>
                    </a:solidFill>
                    <a:latin typeface="微软雅黑" pitchFamily="34" charset="-122"/>
                    <a:ea typeface="微软雅黑" pitchFamily="34" charset="-122"/>
                  </a:rPr>
                  <a:t>中提供的默认样式的方法</a:t>
                </a:r>
              </a:p>
            </p:txBody>
          </p:sp>
        </p:grpSp>
        <p:sp>
          <p:nvSpPr>
            <p:cNvPr id="54" name="椭圆 53"/>
            <p:cNvSpPr/>
            <p:nvPr/>
          </p:nvSpPr>
          <p:spPr bwMode="auto">
            <a:xfrm flipH="1">
              <a:off x="7020272" y="5484480"/>
              <a:ext cx="488950" cy="473074"/>
            </a:xfrm>
            <a:prstGeom prst="ellipse">
              <a:avLst/>
            </a:prstGeom>
            <a:solidFill>
              <a:srgbClr val="0567A2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 flipH="1">
              <a:off x="7092280" y="5445224"/>
              <a:ext cx="320675" cy="520699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138393" y="2330651"/>
            <a:ext cx="3126217" cy="1443577"/>
            <a:chOff x="-138393" y="2330651"/>
            <a:chExt cx="3126217" cy="1443577"/>
          </a:xfrm>
        </p:grpSpPr>
        <p:grpSp>
          <p:nvGrpSpPr>
            <p:cNvPr id="24" name="组合 23"/>
            <p:cNvGrpSpPr>
              <a:grpSpLocks/>
            </p:cNvGrpSpPr>
            <p:nvPr/>
          </p:nvGrpSpPr>
          <p:grpSpPr bwMode="auto">
            <a:xfrm flipH="1" flipV="1">
              <a:off x="-138393" y="2330651"/>
              <a:ext cx="2910193" cy="1443577"/>
              <a:chOff x="5335415" y="4129807"/>
              <a:chExt cx="3788425" cy="1531208"/>
            </a:xfrm>
          </p:grpSpPr>
          <p:grpSp>
            <p:nvGrpSpPr>
              <p:cNvPr id="7198" name="组合 38"/>
              <p:cNvGrpSpPr>
                <a:grpSpLocks/>
              </p:cNvGrpSpPr>
              <p:nvPr/>
            </p:nvGrpSpPr>
            <p:grpSpPr bwMode="auto">
              <a:xfrm rot="10800000">
                <a:off x="5335415" y="4572374"/>
                <a:ext cx="3063897" cy="614185"/>
                <a:chOff x="892101" y="2044189"/>
                <a:chExt cx="3064216" cy="613949"/>
              </a:xfrm>
            </p:grpSpPr>
            <p:cxnSp>
              <p:nvCxnSpPr>
                <p:cNvPr id="7203" name="直接连接符 39"/>
                <p:cNvCxnSpPr>
                  <a:cxnSpLocks noChangeShapeType="1"/>
                </p:cNvCxnSpPr>
                <p:nvPr/>
              </p:nvCxnSpPr>
              <p:spPr bwMode="auto">
                <a:xfrm rot="10800000" flipH="1" flipV="1">
                  <a:off x="892101" y="2044189"/>
                  <a:ext cx="345519" cy="613949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204" name="直接连接符 40"/>
                <p:cNvCxnSpPr>
                  <a:cxnSpLocks noChangeShapeType="1"/>
                </p:cNvCxnSpPr>
                <p:nvPr/>
              </p:nvCxnSpPr>
              <p:spPr bwMode="auto">
                <a:xfrm rot="10800000" flipH="1" flipV="1">
                  <a:off x="1237620" y="2658138"/>
                  <a:ext cx="2718697" cy="0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7199" name="组合 41"/>
              <p:cNvGrpSpPr>
                <a:grpSpLocks/>
              </p:cNvGrpSpPr>
              <p:nvPr/>
            </p:nvGrpSpPr>
            <p:grpSpPr bwMode="auto">
              <a:xfrm flipH="1">
                <a:off x="8201023" y="5107025"/>
                <a:ext cx="602713" cy="553990"/>
                <a:chOff x="1124752" y="3833336"/>
                <a:chExt cx="604420" cy="553298"/>
              </a:xfrm>
            </p:grpSpPr>
            <p:sp>
              <p:nvSpPr>
                <p:cNvPr id="28" name="椭圆 27"/>
                <p:cNvSpPr/>
                <p:nvPr/>
              </p:nvSpPr>
              <p:spPr bwMode="auto">
                <a:xfrm>
                  <a:off x="1124752" y="3873698"/>
                  <a:ext cx="604420" cy="474256"/>
                </a:xfrm>
                <a:prstGeom prst="ellipse">
                  <a:avLst/>
                </a:prstGeom>
                <a:solidFill>
                  <a:srgbClr val="0567A2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 rot="10800000">
                  <a:off x="1195628" y="3833336"/>
                  <a:ext cx="334693" cy="553298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800" b="1" dirty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2800" b="1" dirty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200" name="矩形 51"/>
              <p:cNvSpPr>
                <a:spLocks noChangeArrowheads="1"/>
              </p:cNvSpPr>
              <p:nvPr/>
            </p:nvSpPr>
            <p:spPr bwMode="auto">
              <a:xfrm rot="10800000">
                <a:off x="5335415" y="4129807"/>
                <a:ext cx="3788425" cy="1077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457200" lvl="0" indent="-457200" algn="r" fontAlgn="base">
                  <a:lnSpc>
                    <a:spcPts val="3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>
                    <a:solidFill>
                      <a:srgbClr val="00ACE6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b="1" smtClean="0">
                    <a:solidFill>
                      <a:srgbClr val="00ACE6"/>
                    </a:solidFill>
                    <a:latin typeface="微软雅黑" pitchFamily="34" charset="-122"/>
                    <a:ea typeface="微软雅黑" pitchFamily="34" charset="-122"/>
                  </a:rPr>
                  <a:t>          </a:t>
                </a:r>
                <a:endParaRPr lang="zh-CN" altLang="en-US" b="1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457200" lvl="0" indent="-457200" algn="r" fontAlgn="base">
                  <a:lnSpc>
                    <a:spcPts val="36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b="1">
                  <a:solidFill>
                    <a:srgbClr val="00ACE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6" name="矩形 51"/>
            <p:cNvSpPr>
              <a:spLocks noChangeArrowheads="1"/>
            </p:cNvSpPr>
            <p:nvPr/>
          </p:nvSpPr>
          <p:spPr bwMode="auto">
            <a:xfrm rot="10800000" flipH="1" flipV="1">
              <a:off x="467542" y="2843643"/>
              <a:ext cx="25202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lvl="0"/>
              <a:r>
                <a:rPr lang="zh-CN" altLang="zh-CN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掌握</a:t>
              </a:r>
              <a:r>
                <a:rPr lang="en-US" altLang="zh-CN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Bootstrap</a:t>
              </a:r>
              <a:r>
                <a:rPr lang="zh-CN" altLang="en-US" b="1" smtClean="0">
                  <a:solidFill>
                    <a:srgbClr val="0567A2"/>
                  </a:solidFill>
                  <a:latin typeface="微软雅黑" pitchFamily="34" charset="-122"/>
                  <a:ea typeface="微软雅黑" pitchFamily="34" charset="-122"/>
                </a:rPr>
                <a:t>的安装</a:t>
              </a:r>
              <a:endParaRPr lang="zh-CN" altLang="zh-CN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84964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01453" y="20754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63687" y="2348880"/>
            <a:ext cx="273630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模块，主要由通栏背景图和中间表单区域构成。</a:t>
            </a: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279274" y="2612028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687" y="2610452"/>
            <a:ext cx="36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60421" y="2973121"/>
            <a:ext cx="389555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75505" y="2628027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网页搜索模块</a:t>
            </a:r>
          </a:p>
        </p:txBody>
      </p:sp>
      <p:pic>
        <p:nvPicPr>
          <p:cNvPr id="39" name="图片 38"/>
          <p:cNvPicPr/>
          <p:nvPr/>
        </p:nvPicPr>
        <p:blipFill>
          <a:blip r:embed="rId2"/>
          <a:stretch>
            <a:fillRect/>
          </a:stretch>
        </p:blipFill>
        <p:spPr>
          <a:xfrm>
            <a:off x="4604442" y="1052736"/>
            <a:ext cx="4072013" cy="2721202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 bwMode="auto">
          <a:xfrm rot="574600">
            <a:off x="279151" y="562009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91" y="562543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60422" y="5979715"/>
            <a:ext cx="82880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5506" y="5634621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3688" y="3773939"/>
            <a:ext cx="6840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最外层添加一个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标签，并且设置通栏的背景图片。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使用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布局容器带有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标签进行布局，在该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中添加一个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 class=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reservation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，为该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标签设置宽度和较大的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padding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值来实现表单白色透明背景。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白色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背景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div.reservation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中添加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水平表单，并且删掉表单中没有用到的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&lt;label&gt;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等标签。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.btn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类来修改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按钮的默认样式。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使用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媒体查询，在屏幕小于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768px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时，让表单外层的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在小屏幕时拥有足够的宽度来显示完整的表单，并且设置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body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button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input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select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元素的字体为微软雅黑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57556" y="6093296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  <p:bldP spid="45" grpId="0" animBg="1"/>
      <p:bldP spid="46" grpId="0"/>
      <p:bldP spid="48" grpId="0"/>
      <p:bldP spid="49" grpId="0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26620" y="18916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栅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格系统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grpSp>
        <p:nvGrpSpPr>
          <p:cNvPr id="8" name="组合 72"/>
          <p:cNvGrpSpPr>
            <a:grpSpLocks/>
          </p:cNvGrpSpPr>
          <p:nvPr/>
        </p:nvGrpSpPr>
        <p:grpSpPr bwMode="auto">
          <a:xfrm>
            <a:off x="1259632" y="2153858"/>
            <a:ext cx="6583362" cy="3075342"/>
            <a:chOff x="3957026" y="2388304"/>
            <a:chExt cx="10315544" cy="4248187"/>
          </a:xfrm>
        </p:grpSpPr>
        <p:sp>
          <p:nvSpPr>
            <p:cNvPr id="9" name="矩形 8"/>
            <p:cNvSpPr/>
            <p:nvPr/>
          </p:nvSpPr>
          <p:spPr>
            <a:xfrm>
              <a:off x="3957026" y="2735817"/>
              <a:ext cx="10315544" cy="3900674"/>
            </a:xfrm>
            <a:prstGeom prst="rect">
              <a:avLst/>
            </a:prstGeom>
            <a:ln w="9525">
              <a:solidFill>
                <a:srgbClr val="0070C0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10444352" y="2388304"/>
              <a:ext cx="3445147" cy="576725"/>
            </a:xfrm>
            <a:custGeom>
              <a:avLst/>
              <a:gdLst>
                <a:gd name="connsiteX0" fmla="*/ 0 w 4267200"/>
                <a:gd name="connsiteY0" fmla="*/ 201820 h 1210897"/>
                <a:gd name="connsiteX1" fmla="*/ 201820 w 4267200"/>
                <a:gd name="connsiteY1" fmla="*/ 0 h 1210897"/>
                <a:gd name="connsiteX2" fmla="*/ 4065380 w 4267200"/>
                <a:gd name="connsiteY2" fmla="*/ 0 h 1210897"/>
                <a:gd name="connsiteX3" fmla="*/ 4267200 w 4267200"/>
                <a:gd name="connsiteY3" fmla="*/ 201820 h 1210897"/>
                <a:gd name="connsiteX4" fmla="*/ 4267200 w 4267200"/>
                <a:gd name="connsiteY4" fmla="*/ 1009077 h 1210897"/>
                <a:gd name="connsiteX5" fmla="*/ 4065380 w 4267200"/>
                <a:gd name="connsiteY5" fmla="*/ 1210897 h 1210897"/>
                <a:gd name="connsiteX6" fmla="*/ 201820 w 4267200"/>
                <a:gd name="connsiteY6" fmla="*/ 1210897 h 1210897"/>
                <a:gd name="connsiteX7" fmla="*/ 0 w 4267200"/>
                <a:gd name="connsiteY7" fmla="*/ 1009077 h 1210897"/>
                <a:gd name="connsiteX8" fmla="*/ 0 w 4267200"/>
                <a:gd name="connsiteY8" fmla="*/ 201820 h 12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1210897">
                  <a:moveTo>
                    <a:pt x="0" y="201820"/>
                  </a:moveTo>
                  <a:cubicBezTo>
                    <a:pt x="0" y="90358"/>
                    <a:pt x="90358" y="0"/>
                    <a:pt x="201820" y="0"/>
                  </a:cubicBezTo>
                  <a:lnTo>
                    <a:pt x="4065380" y="0"/>
                  </a:lnTo>
                  <a:cubicBezTo>
                    <a:pt x="4176842" y="0"/>
                    <a:pt x="4267200" y="90358"/>
                    <a:pt x="4267200" y="201820"/>
                  </a:cubicBezTo>
                  <a:lnTo>
                    <a:pt x="4267200" y="1009077"/>
                  </a:lnTo>
                  <a:cubicBezTo>
                    <a:pt x="4267200" y="1120539"/>
                    <a:pt x="4176842" y="1210897"/>
                    <a:pt x="4065380" y="1210897"/>
                  </a:cubicBezTo>
                  <a:lnTo>
                    <a:pt x="201820" y="1210897"/>
                  </a:lnTo>
                  <a:cubicBezTo>
                    <a:pt x="90358" y="1210897"/>
                    <a:pt x="0" y="1120539"/>
                    <a:pt x="0" y="1009077"/>
                  </a:cubicBezTo>
                  <a:lnTo>
                    <a:pt x="0" y="201820"/>
                  </a:lnTo>
                  <a:close/>
                </a:path>
              </a:pathLst>
            </a:custGeom>
            <a:solidFill>
              <a:srgbClr val="0567A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0401" tIns="59111" rIns="220401" bIns="59111" spcCol="1270" anchor="ctr"/>
            <a:lstStyle/>
            <a:p>
              <a:pPr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6500" dirty="0"/>
            </a:p>
          </p:txBody>
        </p:sp>
      </p:grpSp>
      <p:sp>
        <p:nvSpPr>
          <p:cNvPr id="11" name="矩形 75"/>
          <p:cNvSpPr>
            <a:spLocks noChangeArrowheads="1"/>
          </p:cNvSpPr>
          <p:nvPr/>
        </p:nvSpPr>
        <p:spPr bwMode="auto">
          <a:xfrm>
            <a:off x="5399832" y="2174495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1547664" y="2666893"/>
            <a:ext cx="6226175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 indent="0">
              <a:lnSpc>
                <a:spcPct val="150000"/>
              </a:lnSpc>
            </a:pP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Bootstrap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提供了一套响应式、移动设备优先的流式栅格系统，随着屏幕或视口（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viewport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）尺寸的增加，系统会自动分为最多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列。它包含了易于使用的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预定义类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，和强大的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mixin 用于生成更具语义的布局</a:t>
            </a: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2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smtClean="0">
                <a:solidFill>
                  <a:srgbClr val="0567A2"/>
                </a:solidFill>
              </a:rPr>
              <a:t>工作原理</a:t>
            </a:r>
            <a:endParaRPr lang="zh-CN" altLang="zh-CN" sz="2400" b="1">
              <a:solidFill>
                <a:srgbClr val="0567A2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44812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栅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格系统用于通过一系列的行（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）与列（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）的组合来创建页面布局，开发者可以将内容放入这些创建好的布局中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79712" y="2780928"/>
            <a:ext cx="64807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“行”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必须包含在布局容器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.container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类或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.container-fluid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类中，以便为其赋予合适的排列（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aligment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）和内补（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通过“行（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）”在水平方向创建一组“列（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）”，并且，只有“列（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）”可以作为“行（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）”的直接子元素。</a:t>
            </a: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行使用的样式“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.row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”，列使用样式“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col-*-*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”，我们的内容应当放置于“列（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column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）”内，列大于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时，将另起一行排列。</a:t>
            </a: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栅格系统为不同屏幕宽度定义了不同的类</a:t>
            </a:r>
            <a:r>
              <a:rPr lang="zh-CN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左大括号 17"/>
          <p:cNvSpPr/>
          <p:nvPr/>
        </p:nvSpPr>
        <p:spPr bwMode="auto">
          <a:xfrm>
            <a:off x="1619672" y="2780928"/>
            <a:ext cx="360040" cy="3096343"/>
          </a:xfrm>
          <a:prstGeom prst="leftBrace">
            <a:avLst>
              <a:gd name="adj1" fmla="val 8333"/>
              <a:gd name="adj2" fmla="val 50293"/>
            </a:avLst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39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26620" y="18916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栅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格系统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0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552727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44812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Bootstrap3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种栅格选项来形成栅格系统，这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种栅格选项的区别在于适合不同尺寸的屏幕设备，官网上的具体介绍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176843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smtClean="0">
                <a:solidFill>
                  <a:srgbClr val="0567A2"/>
                </a:solidFill>
              </a:rPr>
              <a:t>栅格选项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2328821" y="4225553"/>
            <a:ext cx="3636912" cy="1872208"/>
          </a:xfrm>
          <a:prstGeom prst="wedgeEllipseCallout">
            <a:avLst>
              <a:gd name="adj1" fmla="val -65441"/>
              <a:gd name="adj2" fmla="val -6214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前缀这一项的取值分别是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col-xs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col-sm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col-md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col-lg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lg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（大）的缩写，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（中等）的缩写，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small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（小）的缩写，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extrasmall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（超小）的缩写。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3851920" y="4077072"/>
            <a:ext cx="3096344" cy="1296144"/>
          </a:xfrm>
          <a:prstGeom prst="wedgeEllipseCallout">
            <a:avLst>
              <a:gd name="adj1" fmla="val -67798"/>
              <a:gd name="adj2" fmla="val -59094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适应不同屏幕宽度，例如使用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.col-xs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适用于小于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的超小屏幕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00829" y="2492896"/>
            <a:ext cx="1451091" cy="1728192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626620" y="18916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栅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格系统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0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3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412776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栅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格系统可以让用户在不同尺寸的设备上看见不同的布局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接下来通过案例来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演示栅格系统的具体应用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，页面效果如下图所示。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2534285"/>
            <a:ext cx="5274310" cy="89471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170536" y="3697208"/>
            <a:ext cx="3001645" cy="106489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 bwMode="auto">
          <a:xfrm>
            <a:off x="827584" y="5445224"/>
            <a:ext cx="756084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圆角矩形 14"/>
          <p:cNvSpPr/>
          <p:nvPr/>
        </p:nvSpPr>
        <p:spPr>
          <a:xfrm>
            <a:off x="827584" y="5540657"/>
            <a:ext cx="7560840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</a:t>
            </a:r>
            <a:r>
              <a:rPr lang="en-US" altLang="zh-CN" b="1" smtClean="0">
                <a:solidFill>
                  <a:schemeClr val="bg1"/>
                </a:solidFill>
                <a:ea typeface="宋体" pitchFamily="2" charset="-122"/>
              </a:rPr>
              <a:t>demo8-10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26620" y="18916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栅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格系统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/>
          <p:nvPr/>
        </p:nvPicPr>
        <p:blipFill>
          <a:blip r:embed="rId2"/>
          <a:stretch>
            <a:fillRect/>
          </a:stretch>
        </p:blipFill>
        <p:spPr>
          <a:xfrm>
            <a:off x="5724128" y="1129413"/>
            <a:ext cx="2952328" cy="2443603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1844324"/>
            <a:ext cx="4842262" cy="1800700"/>
          </a:xfrm>
          <a:prstGeom prst="rect">
            <a:avLst/>
          </a:prstGeom>
        </p:spPr>
      </p:pic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37754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3-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999231" y="428927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671" y="429461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80502" y="4634641"/>
            <a:ext cx="360752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95586" y="4303801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1760" y="4221088"/>
            <a:ext cx="237626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任务要完成网页热卖商品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574600">
            <a:off x="961662" y="5631126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5064" y="561372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158028" y="5972573"/>
            <a:ext cx="362999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349618" y="5613726"/>
            <a:ext cx="115745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技术要点：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08714" y="5568598"/>
            <a:ext cx="2307302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栅格系统 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热卖商品模块</a:t>
            </a:r>
          </a:p>
        </p:txBody>
      </p:sp>
      <p:sp>
        <p:nvSpPr>
          <p:cNvPr id="21" name="椭圆形标注 20"/>
          <p:cNvSpPr/>
          <p:nvPr/>
        </p:nvSpPr>
        <p:spPr>
          <a:xfrm>
            <a:off x="2555776" y="1628800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/>
          <p:nvPr/>
        </p:nvPicPr>
        <p:blipFill>
          <a:blip r:embed="rId4"/>
          <a:stretch>
            <a:fillRect/>
          </a:stretch>
        </p:blipFill>
        <p:spPr>
          <a:xfrm>
            <a:off x="6516216" y="3703382"/>
            <a:ext cx="1584176" cy="2965978"/>
          </a:xfrm>
          <a:prstGeom prst="rect">
            <a:avLst/>
          </a:prstGeom>
        </p:spPr>
      </p:pic>
      <p:sp>
        <p:nvSpPr>
          <p:cNvPr id="28" name="椭圆形标注 27"/>
          <p:cNvSpPr/>
          <p:nvPr/>
        </p:nvSpPr>
        <p:spPr>
          <a:xfrm>
            <a:off x="6556634" y="1628800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6556634" y="4725144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2" grpId="0" animBg="1"/>
      <p:bldP spid="33" grpId="0"/>
      <p:bldP spid="35" grpId="0"/>
      <p:bldP spid="36" grpId="0"/>
      <p:bldP spid="21" grpId="0" animBg="1"/>
      <p:bldP spid="21" grpId="1" animBg="1"/>
      <p:bldP spid="28" grpId="0" animBg="1"/>
      <p:bldP spid="28" grpId="1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34913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3-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63687" y="2348880"/>
            <a:ext cx="273630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热卖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商品模块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，最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外层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标签嵌套多个小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标签构成。</a:t>
            </a: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279274" y="2612028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rgbClr val="0567A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590" y="2618841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60421" y="2973121"/>
            <a:ext cx="389555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75505" y="2628027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 rot="574600">
            <a:off x="279151" y="562009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91" y="562543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60422" y="5979715"/>
            <a:ext cx="82880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5506" y="5634621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91680" y="3212976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最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外层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标签自定义类名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.hot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，用于批量设置其子元素的样式。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最外层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下添加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标签并使用类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实现整体布局，在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div.container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添加栅格系统，三个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分别使用类名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.col-md-4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，分别在三个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中添加商品的图片和商品信息，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会在小屏幕时自动变为每行一个商品。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为了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按钮宽度和图片宽度一致，这里使用的是自定义的按钮，另外在商品信息中的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      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”图标使用了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的字体图标（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glyphicon glyphicon-thumbs-up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），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提供的字体图标和之前介绍过的字体图标使用方式相似，只需要添加相应的类名即可，具体图标对应类名可以查看相关手册。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设置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body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h3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h6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元素的字体为微软雅黑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57556" y="6093296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热卖商品模块</a:t>
            </a: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4530491" y="1285190"/>
            <a:ext cx="4222115" cy="176466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7668344" y="4373223"/>
            <a:ext cx="2381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  <p:bldP spid="45" grpId="0" animBg="1"/>
      <p:bldP spid="46" grpId="0"/>
      <p:bldP spid="48" grpId="0"/>
      <p:bldP spid="49" grpId="0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67544" y="1484784"/>
            <a:ext cx="7975600" cy="144812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提供了几种标签页，在这里讲解一下应用比较广泛的胶囊标签页。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制作胶囊标签页主要分为以下步骤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smtClean="0">
                <a:solidFill>
                  <a:srgbClr val="0567A2"/>
                </a:solidFill>
                <a:latin typeface="+mn-lt"/>
                <a:ea typeface="+mn-ea"/>
              </a:rPr>
              <a:t>胶囊标签页</a:t>
            </a:r>
            <a:endParaRPr lang="en-US" altLang="zh-CN" sz="2400" b="1" dirty="0">
              <a:solidFill>
                <a:srgbClr val="0567A2"/>
              </a:solidFill>
              <a:latin typeface="+mn-lt"/>
              <a:ea typeface="+mn-ea"/>
            </a:endParaRPr>
          </a:p>
        </p:txBody>
      </p:sp>
      <p:sp>
        <p:nvSpPr>
          <p:cNvPr id="17" name="标题 1"/>
          <p:cNvSpPr>
            <a:spLocks noChangeArrowheads="1"/>
          </p:cNvSpPr>
          <p:nvPr/>
        </p:nvSpPr>
        <p:spPr bwMode="auto">
          <a:xfrm>
            <a:off x="1599294" y="20754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eaLnBrk="1" hangingPunct="1"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标签页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0825" y="2420888"/>
            <a:ext cx="8713663" cy="4104456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no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一个完整的标签页分为页头选项卡和内容两部分。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头使用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&lt;ul&gt;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标签，在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&lt;ul&gt;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中添加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.nav-tabs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类，会应用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标签页样式；添加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.nav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. nav-pills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类会应用胶囊标签样式。需要几个标签项就添加几个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&lt;li&gt;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&lt;li&gt;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标签中添加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&lt;a&gt;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&lt;a&gt;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的值直接跟标签页下面的内容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关联，十分重要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&lt;a&gt;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标签中添加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data-toggle=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”或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data-toggle=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pill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”。页头部分示例代码如下所示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内容部分最外层使用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.tab-content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，然后添加每个标签项对应的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标签，这些标签添加类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.tab-pane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和对应标签项的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值，示例代码如下所示。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1043608" y="4221088"/>
            <a:ext cx="6840760" cy="707886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1000" smtClean="0"/>
              <a:t>ul</a:t>
            </a:r>
            <a:r>
              <a:rPr lang="en-US" altLang="zh-CN" sz="1000"/>
              <a:t> class="nav nav-tabs"&gt;</a:t>
            </a:r>
            <a:endParaRPr lang="zh-CN" altLang="zh-CN" sz="1000"/>
          </a:p>
          <a:p>
            <a:r>
              <a:rPr lang="en-US" altLang="zh-CN" sz="1000"/>
              <a:t>   &lt;li&gt;&lt;a href="#identifier" data-toggle="tab"&gt;Home&lt;/a&gt;&lt;/li&gt;</a:t>
            </a:r>
            <a:endParaRPr lang="zh-CN" altLang="zh-CN" sz="1000"/>
          </a:p>
          <a:p>
            <a:r>
              <a:rPr lang="en-US" altLang="zh-CN" sz="1000"/>
              <a:t>...</a:t>
            </a:r>
            <a:endParaRPr lang="zh-CN" altLang="zh-CN" sz="1000"/>
          </a:p>
          <a:p>
            <a:r>
              <a:rPr lang="en-US" altLang="zh-CN" sz="1000"/>
              <a:t>&lt;/ul</a:t>
            </a:r>
            <a:r>
              <a:rPr lang="en-US" altLang="zh-CN" sz="1000" smtClean="0"/>
              <a:t>&gt;</a:t>
            </a:r>
            <a:endParaRPr lang="zh-CN" altLang="zh-CN" sz="100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1043608" y="5591562"/>
            <a:ext cx="6840760" cy="8617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1000" smtClean="0"/>
              <a:t>&lt;</a:t>
            </a:r>
            <a:r>
              <a:rPr lang="en-US" altLang="zh-CN" sz="1000"/>
              <a:t>div class="tab-content"&gt;</a:t>
            </a:r>
            <a:endParaRPr lang="zh-CN" altLang="zh-CN" sz="1000"/>
          </a:p>
          <a:p>
            <a:r>
              <a:rPr lang="en-US" altLang="zh-CN" sz="1000"/>
              <a:t>&lt;div class="tab-pane active" id="home"&gt;...&lt;/div&gt;</a:t>
            </a:r>
            <a:endParaRPr lang="zh-CN" altLang="zh-CN" sz="1000"/>
          </a:p>
          <a:p>
            <a:r>
              <a:rPr lang="en-US" altLang="zh-CN" sz="1000"/>
              <a:t>&lt;div class="tab-pane " id="profile"&gt;...&lt;/div&gt;</a:t>
            </a:r>
            <a:endParaRPr lang="zh-CN" altLang="zh-CN" sz="1000"/>
          </a:p>
          <a:p>
            <a:r>
              <a:rPr lang="en-US" altLang="zh-CN" sz="1000"/>
              <a:t>&lt;div class="tab-pane " id="messages"&gt;...&lt;/div&gt;</a:t>
            </a:r>
            <a:endParaRPr lang="zh-CN" altLang="zh-CN" sz="1000"/>
          </a:p>
          <a:p>
            <a:r>
              <a:rPr lang="en-US" altLang="zh-CN" sz="1000"/>
              <a:t>&lt;/div</a:t>
            </a:r>
            <a:r>
              <a:rPr lang="en-US" altLang="zh-CN" sz="1000" smtClean="0"/>
              <a:t>&gt;</a:t>
            </a:r>
            <a:endParaRPr lang="zh-CN" altLang="zh-CN" sz="1000"/>
          </a:p>
        </p:txBody>
      </p:sp>
      <p:sp>
        <p:nvSpPr>
          <p:cNvPr id="27" name="椭圆形标注 26"/>
          <p:cNvSpPr/>
          <p:nvPr/>
        </p:nvSpPr>
        <p:spPr>
          <a:xfrm>
            <a:off x="2771800" y="4551764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类用来定义当前选中项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8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5" grpId="0" animBg="1"/>
      <p:bldP spid="26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602366" y="4725144"/>
            <a:ext cx="1388786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954294" y="5445224"/>
            <a:ext cx="743413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>
          <a:xfrm>
            <a:off x="5073018" y="5723964"/>
            <a:ext cx="2643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ea typeface="宋体" pitchFamily="2" charset="-122"/>
              </a:rPr>
              <a:t>代码详</a:t>
            </a:r>
            <a:r>
              <a:rPr lang="zh-CN" altLang="en-US" b="1" dirty="0">
                <a:ea typeface="宋体" pitchFamily="2" charset="-122"/>
              </a:rPr>
              <a:t>见</a:t>
            </a:r>
            <a:r>
              <a:rPr lang="zh-CN" altLang="en-US" b="1">
                <a:ea typeface="宋体" pitchFamily="2" charset="-122"/>
              </a:rPr>
              <a:t>教材</a:t>
            </a:r>
            <a:r>
              <a:rPr lang="en-US" altLang="zh-CN" b="1" smtClean="0">
                <a:ea typeface="宋体" pitchFamily="2" charset="-122"/>
              </a:rPr>
              <a:t>demo8-11</a:t>
            </a:r>
            <a:endParaRPr lang="en-US" altLang="zh-CN" b="1" dirty="0">
              <a:ea typeface="宋体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 bwMode="auto">
          <a:xfrm>
            <a:off x="481012" y="1412776"/>
            <a:ext cx="8123435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接下来通过一个案例演示最基本的胶囊标签页，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页面效果如下图所示。</a:t>
            </a: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492896"/>
            <a:ext cx="2751455" cy="1492250"/>
          </a:xfrm>
          <a:prstGeom prst="rect">
            <a:avLst/>
          </a:prstGeom>
        </p:spPr>
      </p:pic>
      <p:sp>
        <p:nvSpPr>
          <p:cNvPr id="11" name="椭圆形标注 10"/>
          <p:cNvSpPr/>
          <p:nvPr/>
        </p:nvSpPr>
        <p:spPr>
          <a:xfrm>
            <a:off x="1763688" y="3717032"/>
            <a:ext cx="2016224" cy="432792"/>
          </a:xfrm>
          <a:prstGeom prst="wedgeEllipseCallout">
            <a:avLst>
              <a:gd name="adj1" fmla="val 10130"/>
              <a:gd name="adj2" fmla="val -102605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Messages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355976" y="3068960"/>
            <a:ext cx="315383" cy="288032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938010" y="2520836"/>
            <a:ext cx="2700020" cy="1464310"/>
          </a:xfrm>
          <a:prstGeom prst="rect">
            <a:avLst/>
          </a:prstGeom>
        </p:spPr>
      </p:pic>
      <p:sp>
        <p:nvSpPr>
          <p:cNvPr id="15" name="标题 1"/>
          <p:cNvSpPr>
            <a:spLocks noChangeArrowheads="1"/>
          </p:cNvSpPr>
          <p:nvPr/>
        </p:nvSpPr>
        <p:spPr bwMode="auto">
          <a:xfrm>
            <a:off x="1599294" y="20754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eaLnBrk="1" hangingPunct="1"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标签页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50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1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75"/>
          <p:cNvSpPr>
            <a:spLocks noChangeArrowheads="1"/>
          </p:cNvSpPr>
          <p:nvPr/>
        </p:nvSpPr>
        <p:spPr bwMode="auto">
          <a:xfrm>
            <a:off x="5441206" y="2174495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651786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响应式工具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88275"/>
              </p:ext>
            </p:extLst>
          </p:nvPr>
        </p:nvGraphicFramePr>
        <p:xfrm>
          <a:off x="971601" y="2636912"/>
          <a:ext cx="7344815" cy="368506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664895"/>
                <a:gridCol w="1863496"/>
                <a:gridCol w="1728192"/>
                <a:gridCol w="2088232"/>
              </a:tblGrid>
              <a:tr h="104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宋体"/>
                          <a:ea typeface="宋体"/>
                          <a:cs typeface="宋体"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超小屏幕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手机</a:t>
                      </a:r>
                      <a:r>
                        <a:rPr lang="en-US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 (&lt;768px) 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小屏幕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平板</a:t>
                      </a:r>
                      <a:r>
                        <a:rPr lang="en-US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 (≥768px) 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中等屏幕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桌面</a:t>
                      </a:r>
                      <a:r>
                        <a:rPr lang="en-US" sz="1050" b="1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 (≥992px) 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1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.visible-xs-*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.visible-sm-*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3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.visible-md-*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3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.visible-lg-*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3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.hidden-xs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2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.hidden-sm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39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.hidden-md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隐藏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.hidden-lg</a:t>
                      </a:r>
                      <a:endParaRPr lang="zh-CN" sz="1100" b="0" kern="10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100" b="0" kern="10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79512" y="1124744"/>
            <a:ext cx="8123435" cy="1160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altLang="zh-CN" sz="18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提供了一套辅助工具类，使用这些工具类可以通过媒体查询结合大型、小型和中型设备，实现内容在设备上的显示和隐藏</a:t>
            </a:r>
            <a:r>
              <a:rPr lang="zh-CN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8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目前只适用于块级元素和表格的切换</a:t>
            </a:r>
            <a:r>
              <a:rPr lang="zh-CN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8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zh-CN" altLang="zh-CN" sz="18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8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56187" y="20754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项目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8-1-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项目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0388" y="962025"/>
            <a:ext cx="2696572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餐饮</a:t>
            </a:r>
            <a:r>
              <a:rPr lang="zh-CN" altLang="zh-CN" sz="2400" b="1">
                <a:solidFill>
                  <a:srgbClr val="0567A2"/>
                </a:solidFill>
              </a:rPr>
              <a:t>类网站</a:t>
            </a:r>
            <a:r>
              <a:rPr lang="zh-CN" altLang="zh-CN" sz="2400" b="1" smtClean="0">
                <a:solidFill>
                  <a:srgbClr val="0567A2"/>
                </a:solidFill>
              </a:rPr>
              <a:t>首页</a:t>
            </a:r>
            <a:endParaRPr lang="zh-CN" altLang="zh-CN" sz="2400" b="1">
              <a:solidFill>
                <a:srgbClr val="0567A2"/>
              </a:solidFill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783207" y="2653420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647" y="265876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64478" y="2998788"/>
            <a:ext cx="742394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79562" y="2667948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39752" y="2543941"/>
            <a:ext cx="597666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本单元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要完成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个响应式的餐饮类电商网站，相信这些美食可以吸引你的眼球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 rot="574600">
            <a:off x="783207" y="5271086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2647" y="527642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64478" y="5616454"/>
            <a:ext cx="749595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179562" y="5285614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主要模块：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67744" y="3861048"/>
            <a:ext cx="2376264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header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搜索区域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热卖商品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播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特色推荐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footer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33" y="1846356"/>
            <a:ext cx="52387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形标注 17"/>
          <p:cNvSpPr/>
          <p:nvPr/>
        </p:nvSpPr>
        <p:spPr>
          <a:xfrm>
            <a:off x="4491462" y="4816186"/>
            <a:ext cx="3816424" cy="1341656"/>
          </a:xfrm>
          <a:prstGeom prst="wedgeEllipseCallout">
            <a:avLst>
              <a:gd name="adj1" fmla="val -55191"/>
              <a:gd name="adj2" fmla="val -46673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为了更清晰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的介绍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项目的实现效果，后面将按网页中的模块，分成几个任务</a:t>
            </a:r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步一步的完成该项目。</a:t>
            </a:r>
          </a:p>
        </p:txBody>
      </p:sp>
    </p:spTree>
    <p:extLst>
      <p:ext uri="{BB962C8B-B14F-4D97-AF65-F5344CB8AC3E}">
        <p14:creationId xmlns:p14="http://schemas.microsoft.com/office/powerpoint/2010/main" val="22721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  <p:bldP spid="30" grpId="0"/>
      <p:bldP spid="41" grpId="0" animBg="1"/>
      <p:bldP spid="42" grpId="0"/>
      <p:bldP spid="44" grpId="0"/>
      <p:bldP spid="45" grpId="0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75"/>
          <p:cNvSpPr>
            <a:spLocks noChangeArrowheads="1"/>
          </p:cNvSpPr>
          <p:nvPr/>
        </p:nvSpPr>
        <p:spPr bwMode="auto">
          <a:xfrm>
            <a:off x="5441206" y="2174495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03648" y="4869160"/>
            <a:ext cx="1388786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9552" y="5661248"/>
            <a:ext cx="813690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>
          <a:xfrm>
            <a:off x="5066638" y="59399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ea typeface="宋体" pitchFamily="2" charset="-122"/>
              </a:rPr>
              <a:t>代码详</a:t>
            </a:r>
            <a:r>
              <a:rPr lang="zh-CN" altLang="en-US" b="1" dirty="0">
                <a:ea typeface="宋体" pitchFamily="2" charset="-122"/>
              </a:rPr>
              <a:t>见</a:t>
            </a:r>
            <a:r>
              <a:rPr lang="zh-CN" altLang="en-US" b="1">
                <a:ea typeface="宋体" pitchFamily="2" charset="-122"/>
              </a:rPr>
              <a:t>教材</a:t>
            </a:r>
            <a:r>
              <a:rPr lang="en-US" altLang="zh-CN" b="1" smtClean="0">
                <a:ea typeface="宋体" pitchFamily="2" charset="-122"/>
              </a:rPr>
              <a:t>demo8-12</a:t>
            </a:r>
            <a:endParaRPr lang="en-US" altLang="zh-CN" b="1" dirty="0">
              <a:ea typeface="宋体" pitchFamily="2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979890" y="1340768"/>
            <a:ext cx="5472430" cy="111569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2585085" y="2816860"/>
            <a:ext cx="3973830" cy="1224280"/>
          </a:xfrm>
          <a:prstGeom prst="rect">
            <a:avLst/>
          </a:prstGeom>
        </p:spPr>
      </p:pic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1786" y="212026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响应式工具</a:t>
            </a:r>
            <a:endParaRPr lang="zh-CN" altLang="zh-CN" sz="36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7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348880"/>
            <a:ext cx="5040560" cy="1224136"/>
          </a:xfrm>
          <a:prstGeom prst="rect">
            <a:avLst/>
          </a:prstGeom>
        </p:spPr>
      </p:pic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35008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4-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999231" y="428927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671" y="429461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80502" y="4634641"/>
            <a:ext cx="360752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95586" y="4303801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1760" y="4221088"/>
            <a:ext cx="237626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任务要完成网页特色推荐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574600">
            <a:off x="961662" y="5631126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5064" y="561372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158028" y="5972573"/>
            <a:ext cx="362999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349618" y="5613726"/>
            <a:ext cx="115745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技术要点：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08714" y="5338344"/>
            <a:ext cx="2307302" cy="610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标签页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响应式工具 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特色推荐模块</a:t>
            </a:r>
          </a:p>
        </p:txBody>
      </p:sp>
      <p:sp>
        <p:nvSpPr>
          <p:cNvPr id="21" name="椭圆形标注 20"/>
          <p:cNvSpPr/>
          <p:nvPr/>
        </p:nvSpPr>
        <p:spPr>
          <a:xfrm>
            <a:off x="2555776" y="1628800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/>
          <p:nvPr/>
        </p:nvPicPr>
        <p:blipFill>
          <a:blip r:embed="rId3"/>
          <a:stretch>
            <a:fillRect/>
          </a:stretch>
        </p:blipFill>
        <p:spPr>
          <a:xfrm>
            <a:off x="5466159" y="1196752"/>
            <a:ext cx="3313797" cy="2365130"/>
          </a:xfrm>
          <a:prstGeom prst="rect">
            <a:avLst/>
          </a:prstGeom>
        </p:spPr>
      </p:pic>
      <p:sp>
        <p:nvSpPr>
          <p:cNvPr id="28" name="椭圆形标注 27"/>
          <p:cNvSpPr/>
          <p:nvPr/>
        </p:nvSpPr>
        <p:spPr>
          <a:xfrm>
            <a:off x="6556634" y="1628800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/>
          <p:nvPr/>
        </p:nvPicPr>
        <p:blipFill>
          <a:blip r:embed="rId4"/>
          <a:stretch>
            <a:fillRect/>
          </a:stretch>
        </p:blipFill>
        <p:spPr>
          <a:xfrm>
            <a:off x="6084168" y="3646169"/>
            <a:ext cx="2305685" cy="2893695"/>
          </a:xfrm>
          <a:prstGeom prst="rect">
            <a:avLst/>
          </a:prstGeom>
        </p:spPr>
      </p:pic>
      <p:sp>
        <p:nvSpPr>
          <p:cNvPr id="29" name="椭圆形标注 28"/>
          <p:cNvSpPr/>
          <p:nvPr/>
        </p:nvSpPr>
        <p:spPr>
          <a:xfrm>
            <a:off x="6556634" y="4725144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2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2" grpId="0" animBg="1"/>
      <p:bldP spid="33" grpId="0"/>
      <p:bldP spid="35" grpId="0"/>
      <p:bldP spid="36" grpId="0"/>
      <p:bldP spid="21" grpId="0" animBg="1"/>
      <p:bldP spid="21" grpId="1" animBg="1"/>
      <p:bldP spid="28" grpId="0" animBg="1"/>
      <p:bldP spid="28" grpId="1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64716" y="221622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4-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63687" y="2348880"/>
            <a:ext cx="273630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特色推荐模块主要通过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标签页来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，结构如右图所示。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279274" y="2612028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590" y="2618841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60421" y="2973121"/>
            <a:ext cx="389555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75505" y="2628027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 rot="574600">
            <a:off x="279151" y="562009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91" y="562543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60422" y="5979715"/>
            <a:ext cx="82880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5506" y="5634621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91680" y="4194954"/>
            <a:ext cx="6840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首先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应在最外层添加一个使用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标签，在该标签添加自定义类名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.choose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标签，并且添加灰色边框。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div.choose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中添加两个使用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.row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，第一个用来添加选项卡，第二个用来添加选项内容，左上角图片位置与导航栏的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logo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类似，可以嵌套在使用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.nav-brand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&lt;a&gt;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应用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栅格系统来实现每页商品的响应式布局，小屏幕时隐藏图片效果使用响应式工具“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hidden-xs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”即可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57556" y="6093296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特色推荐模块</a:t>
            </a:r>
          </a:p>
        </p:txBody>
      </p:sp>
      <p:pic>
        <p:nvPicPr>
          <p:cNvPr id="2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4511401" y="986797"/>
            <a:ext cx="4237063" cy="32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8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  <p:bldP spid="45" grpId="0" animBg="1"/>
      <p:bldP spid="46" grpId="0"/>
      <p:bldP spid="48" grpId="0"/>
      <p:bldP spid="49" grpId="0"/>
      <p:bldP spid="5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72"/>
          <p:cNvGrpSpPr>
            <a:grpSpLocks/>
          </p:cNvGrpSpPr>
          <p:nvPr/>
        </p:nvGrpSpPr>
        <p:grpSpPr bwMode="auto">
          <a:xfrm>
            <a:off x="1259632" y="1988840"/>
            <a:ext cx="6583362" cy="3075342"/>
            <a:chOff x="3957026" y="2388304"/>
            <a:chExt cx="10315544" cy="4248187"/>
          </a:xfrm>
        </p:grpSpPr>
        <p:sp>
          <p:nvSpPr>
            <p:cNvPr id="19" name="矩形 18"/>
            <p:cNvSpPr/>
            <p:nvPr/>
          </p:nvSpPr>
          <p:spPr>
            <a:xfrm>
              <a:off x="3957026" y="2735817"/>
              <a:ext cx="10315544" cy="3900674"/>
            </a:xfrm>
            <a:prstGeom prst="rect">
              <a:avLst/>
            </a:prstGeom>
            <a:ln w="9525">
              <a:solidFill>
                <a:srgbClr val="0070C0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多边形 19"/>
            <p:cNvSpPr/>
            <p:nvPr/>
          </p:nvSpPr>
          <p:spPr>
            <a:xfrm>
              <a:off x="10444352" y="2388304"/>
              <a:ext cx="3445147" cy="576725"/>
            </a:xfrm>
            <a:custGeom>
              <a:avLst/>
              <a:gdLst>
                <a:gd name="connsiteX0" fmla="*/ 0 w 4267200"/>
                <a:gd name="connsiteY0" fmla="*/ 201820 h 1210897"/>
                <a:gd name="connsiteX1" fmla="*/ 201820 w 4267200"/>
                <a:gd name="connsiteY1" fmla="*/ 0 h 1210897"/>
                <a:gd name="connsiteX2" fmla="*/ 4065380 w 4267200"/>
                <a:gd name="connsiteY2" fmla="*/ 0 h 1210897"/>
                <a:gd name="connsiteX3" fmla="*/ 4267200 w 4267200"/>
                <a:gd name="connsiteY3" fmla="*/ 201820 h 1210897"/>
                <a:gd name="connsiteX4" fmla="*/ 4267200 w 4267200"/>
                <a:gd name="connsiteY4" fmla="*/ 1009077 h 1210897"/>
                <a:gd name="connsiteX5" fmla="*/ 4065380 w 4267200"/>
                <a:gd name="connsiteY5" fmla="*/ 1210897 h 1210897"/>
                <a:gd name="connsiteX6" fmla="*/ 201820 w 4267200"/>
                <a:gd name="connsiteY6" fmla="*/ 1210897 h 1210897"/>
                <a:gd name="connsiteX7" fmla="*/ 0 w 4267200"/>
                <a:gd name="connsiteY7" fmla="*/ 1009077 h 1210897"/>
                <a:gd name="connsiteX8" fmla="*/ 0 w 4267200"/>
                <a:gd name="connsiteY8" fmla="*/ 201820 h 12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1210897">
                  <a:moveTo>
                    <a:pt x="0" y="201820"/>
                  </a:moveTo>
                  <a:cubicBezTo>
                    <a:pt x="0" y="90358"/>
                    <a:pt x="90358" y="0"/>
                    <a:pt x="201820" y="0"/>
                  </a:cubicBezTo>
                  <a:lnTo>
                    <a:pt x="4065380" y="0"/>
                  </a:lnTo>
                  <a:cubicBezTo>
                    <a:pt x="4176842" y="0"/>
                    <a:pt x="4267200" y="90358"/>
                    <a:pt x="4267200" y="201820"/>
                  </a:cubicBezTo>
                  <a:lnTo>
                    <a:pt x="4267200" y="1009077"/>
                  </a:lnTo>
                  <a:cubicBezTo>
                    <a:pt x="4267200" y="1120539"/>
                    <a:pt x="4176842" y="1210897"/>
                    <a:pt x="4065380" y="1210897"/>
                  </a:cubicBezTo>
                  <a:lnTo>
                    <a:pt x="201820" y="1210897"/>
                  </a:lnTo>
                  <a:cubicBezTo>
                    <a:pt x="90358" y="1210897"/>
                    <a:pt x="0" y="1120539"/>
                    <a:pt x="0" y="1009077"/>
                  </a:cubicBezTo>
                  <a:lnTo>
                    <a:pt x="0" y="201820"/>
                  </a:lnTo>
                  <a:close/>
                </a:path>
              </a:pathLst>
            </a:custGeom>
            <a:solidFill>
              <a:srgbClr val="0567A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0401" tIns="59111" rIns="220401" bIns="59111" spcCol="1270" anchor="ctr"/>
            <a:lstStyle/>
            <a:p>
              <a:pPr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6500" dirty="0"/>
            </a:p>
          </p:txBody>
        </p:sp>
      </p:grpSp>
      <p:sp>
        <p:nvSpPr>
          <p:cNvPr id="24" name="矩形 75"/>
          <p:cNvSpPr>
            <a:spLocks noChangeArrowheads="1"/>
          </p:cNvSpPr>
          <p:nvPr/>
        </p:nvSpPr>
        <p:spPr bwMode="auto">
          <a:xfrm>
            <a:off x="5399832" y="2009477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547664" y="2501875"/>
            <a:ext cx="6226175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 indent="0">
              <a:lnSpc>
                <a:spcPct val="150000"/>
              </a:lnSpc>
            </a:pP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Bootstrap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轮播（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Carousel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）插件是一种灵活的响应式的向站点添加滑块的方式。轮播的内容可以是图像、内嵌框架、视频或者其他想要放置的任何类型的内容，使用该插件时必须引入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bootstrap.js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或压缩版的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bootstrap.min.js</a:t>
            </a: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63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基本</a:t>
            </a:r>
            <a:r>
              <a:rPr lang="zh-CN" altLang="zh-CN" sz="2400" b="1">
                <a:solidFill>
                  <a:srgbClr val="0567A2"/>
                </a:solidFill>
              </a:rPr>
              <a:t>轮播图</a:t>
            </a:r>
          </a:p>
        </p:txBody>
      </p:sp>
      <p:sp>
        <p:nvSpPr>
          <p:cNvPr id="3" name="矩形 2"/>
          <p:cNvSpPr/>
          <p:nvPr/>
        </p:nvSpPr>
        <p:spPr>
          <a:xfrm>
            <a:off x="1979713" y="1765830"/>
            <a:ext cx="5389466" cy="36933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mtClean="0"/>
              <a:t>           </a:t>
            </a:r>
            <a:r>
              <a:rPr lang="zh-CN" altLang="zh-CN" smtClean="0"/>
              <a:t>轮</a:t>
            </a:r>
            <a:r>
              <a:rPr lang="zh-CN" altLang="zh-CN"/>
              <a:t>播图的实现主要由三个部分构成</a:t>
            </a:r>
            <a:r>
              <a:rPr lang="zh-CN" altLang="zh-CN" smtClean="0"/>
              <a:t>：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99592" y="2784358"/>
            <a:ext cx="2160240" cy="565648"/>
          </a:xfrm>
          <a:prstGeom prst="round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2908666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zh-CN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轮播的图片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91880" y="2784358"/>
            <a:ext cx="2357487" cy="565648"/>
          </a:xfrm>
          <a:prstGeom prst="round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1880" y="2908666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zh-CN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轮播图片的计数器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89059" y="2784358"/>
            <a:ext cx="2160240" cy="565648"/>
          </a:xfrm>
          <a:prstGeom prst="round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26266" y="2908666"/>
            <a:ext cx="226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zh-CN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轮播图片的控制器。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4644008" y="2135162"/>
            <a:ext cx="0" cy="64919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2699792" y="2135162"/>
            <a:ext cx="0" cy="64919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/>
        </p:nvCxnSpPr>
        <p:spPr bwMode="auto">
          <a:xfrm>
            <a:off x="6588224" y="2135162"/>
            <a:ext cx="0" cy="64919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0" name="组合 29"/>
          <p:cNvGrpSpPr/>
          <p:nvPr/>
        </p:nvGrpSpPr>
        <p:grpSpPr>
          <a:xfrm>
            <a:off x="1234658" y="3710046"/>
            <a:ext cx="2977302" cy="720080"/>
            <a:chOff x="1187624" y="2060848"/>
            <a:chExt cx="2977302" cy="720080"/>
          </a:xfrm>
        </p:grpSpPr>
        <p:sp>
          <p:nvSpPr>
            <p:cNvPr id="31" name="矩形 30"/>
            <p:cNvSpPr/>
            <p:nvPr/>
          </p:nvSpPr>
          <p:spPr>
            <a:xfrm>
              <a:off x="1331640" y="2316007"/>
              <a:ext cx="2833286" cy="464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300000"/>
                </a:lnSpc>
              </a:pPr>
              <a:r>
                <a:rPr lang="zh-CN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设计轮播容器</a:t>
              </a:r>
            </a:p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187624" y="2060848"/>
              <a:ext cx="432047" cy="720080"/>
              <a:chOff x="1043606" y="1310796"/>
              <a:chExt cx="973654" cy="1571757"/>
            </a:xfrm>
          </p:grpSpPr>
          <p:sp>
            <p:nvSpPr>
              <p:cNvPr id="33" name="弦形 32"/>
              <p:cNvSpPr/>
              <p:nvPr/>
            </p:nvSpPr>
            <p:spPr>
              <a:xfrm>
                <a:off x="1043606" y="2420888"/>
                <a:ext cx="973654" cy="461665"/>
              </a:xfrm>
              <a:prstGeom prst="chor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43606" y="1310796"/>
                <a:ext cx="498856" cy="76944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4400" b="1" cap="none" spc="0" smtClean="0">
                    <a:ln/>
                    <a:solidFill>
                      <a:schemeClr val="accent3"/>
                    </a:solidFill>
                    <a:effectLst/>
                  </a:rPr>
                  <a:t>1</a:t>
                </a:r>
                <a:endParaRPr lang="zh-CN" altLang="en-US" sz="4400" b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  <p:sp>
        <p:nvSpPr>
          <p:cNvPr id="36" name="折角形 35"/>
          <p:cNvSpPr/>
          <p:nvPr/>
        </p:nvSpPr>
        <p:spPr>
          <a:xfrm>
            <a:off x="1259632" y="5582254"/>
            <a:ext cx="4968552" cy="865675"/>
          </a:xfrm>
          <a:prstGeom prst="foldedCorner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80000"/>
            <a:r>
              <a:rPr lang="en-US" altLang="zh-CN" smtClean="0">
                <a:solidFill>
                  <a:schemeClr val="tx1"/>
                </a:solidFill>
              </a:rPr>
              <a:t>&lt;div </a:t>
            </a:r>
            <a:r>
              <a:rPr lang="en-US" altLang="zh-CN">
                <a:solidFill>
                  <a:schemeClr val="tx1"/>
                </a:solidFill>
              </a:rPr>
              <a:t>id="slidershow" class="carousel"&gt;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	...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   &lt;/</a:t>
            </a:r>
            <a:r>
              <a:rPr lang="en-US" altLang="zh-CN">
                <a:solidFill>
                  <a:schemeClr val="tx1"/>
                </a:solidFill>
              </a:rPr>
              <a:t>div&gt;</a:t>
            </a:r>
            <a:endParaRPr lang="zh-CN" altLang="zh-CN">
              <a:solidFill>
                <a:schemeClr val="tx1"/>
              </a:solidFill>
            </a:endParaRPr>
          </a:p>
          <a:p>
            <a:pPr marL="180000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0602" y="4574142"/>
            <a:ext cx="7801838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/>
            </a:pP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.carousel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类设计轮播图片的容器，并为该容器添加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，方便后面的使用，示例代码如下所示。</a:t>
            </a:r>
          </a:p>
        </p:txBody>
      </p:sp>
      <p:sp>
        <p:nvSpPr>
          <p:cNvPr id="21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3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/>
      <p:bldP spid="17" grpId="0" animBg="1"/>
      <p:bldP spid="18" grpId="0"/>
      <p:bldP spid="19" grpId="0" animBg="1"/>
      <p:bldP spid="20" grpId="0"/>
      <p:bldP spid="36" grpId="0" animBg="1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39552" y="2420888"/>
            <a:ext cx="7801838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轮播容器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div.carousel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的内部添加轮播计算器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.carousel-indicators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类，其主要功能是显示当前图片的播放顺序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有几张图片就放置几个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li)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，一般采用有序列表来制作，该内容放在轮播容器内，示例代码如下所示。</a:t>
            </a: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基本</a:t>
            </a:r>
            <a:r>
              <a:rPr lang="zh-CN" altLang="zh-CN" sz="2400" b="1">
                <a:solidFill>
                  <a:srgbClr val="0567A2"/>
                </a:solidFill>
              </a:rPr>
              <a:t>轮播图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51895" y="1556792"/>
            <a:ext cx="3260065" cy="769441"/>
            <a:chOff x="1048877" y="2060848"/>
            <a:chExt cx="3260065" cy="769441"/>
          </a:xfrm>
        </p:grpSpPr>
        <p:sp>
          <p:nvSpPr>
            <p:cNvPr id="31" name="矩形 30"/>
            <p:cNvSpPr/>
            <p:nvPr/>
          </p:nvSpPr>
          <p:spPr>
            <a:xfrm>
              <a:off x="1331640" y="2316007"/>
              <a:ext cx="2977302" cy="464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300000"/>
                </a:lnSpc>
              </a:pPr>
              <a:r>
                <a:rPr lang="zh-CN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设计轮播</a:t>
              </a:r>
              <a:r>
                <a:rPr lang="zh-CN" altLang="en-US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</a:t>
              </a:r>
              <a:endParaRPr lang="zh-CN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048877" y="2060848"/>
              <a:ext cx="570794" cy="769441"/>
              <a:chOff x="730928" y="1310796"/>
              <a:chExt cx="1286332" cy="1679500"/>
            </a:xfrm>
          </p:grpSpPr>
          <p:sp>
            <p:nvSpPr>
              <p:cNvPr id="33" name="弦形 32"/>
              <p:cNvSpPr/>
              <p:nvPr/>
            </p:nvSpPr>
            <p:spPr>
              <a:xfrm>
                <a:off x="1043606" y="2420888"/>
                <a:ext cx="973654" cy="461665"/>
              </a:xfrm>
              <a:prstGeom prst="chor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30928" y="1310796"/>
                <a:ext cx="1124214" cy="16795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4400" b="1">
                    <a:ln/>
                    <a:solidFill>
                      <a:schemeClr val="accent3"/>
                    </a:solidFill>
                  </a:rPr>
                  <a:t>2</a:t>
                </a:r>
                <a:endParaRPr lang="zh-CN" altLang="en-US" sz="4400" b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  <p:sp>
        <p:nvSpPr>
          <p:cNvPr id="36" name="折角形 35"/>
          <p:cNvSpPr/>
          <p:nvPr/>
        </p:nvSpPr>
        <p:spPr>
          <a:xfrm>
            <a:off x="1547664" y="4293096"/>
            <a:ext cx="4968552" cy="2348880"/>
          </a:xfrm>
          <a:prstGeom prst="foldedCorner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1"/>
            <a:r>
              <a:rPr lang="en-US" altLang="zh-CN" smtClean="0">
                <a:solidFill>
                  <a:schemeClr val="tx1"/>
                </a:solidFill>
              </a:rPr>
              <a:t>&lt;!-- </a:t>
            </a:r>
            <a:r>
              <a:rPr lang="zh-CN" altLang="zh-CN">
                <a:solidFill>
                  <a:schemeClr val="tx1"/>
                </a:solidFill>
              </a:rPr>
              <a:t>设置图片轮播的顺序</a:t>
            </a:r>
            <a:r>
              <a:rPr lang="en-US" altLang="zh-CN">
                <a:solidFill>
                  <a:schemeClr val="tx1"/>
                </a:solidFill>
              </a:rPr>
              <a:t> --&gt;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&lt;ol class="carousel-indicators"&gt;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&lt;li class="active"&gt;1&lt;/li&gt;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&lt;li&gt;2&lt;/li&gt;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&lt;li&gt;3&lt;/li&gt;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&lt;li&gt;4&lt;/li&gt;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&lt;li&gt;5&lt;/li&gt;&lt;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&lt;/ol&gt;</a:t>
            </a:r>
            <a:endParaRPr lang="zh-CN" altLang="zh-CN">
              <a:solidFill>
                <a:schemeClr val="tx1"/>
              </a:solidFill>
            </a:endParaRPr>
          </a:p>
          <a:p>
            <a:endParaRPr lang="zh-CN" altLang="zh-CN">
              <a:solidFill>
                <a:schemeClr val="tx1"/>
              </a:solidFill>
            </a:endParaRPr>
          </a:p>
          <a:p>
            <a:pPr marL="180000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4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39552" y="2420888"/>
            <a:ext cx="7801838" cy="1760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Carousel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中通过 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.carousel-control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类配合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 left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 right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轮播控制器</a:t>
            </a: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表示向前播放，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表示向后播放。该内容同样放在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carousel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轮播容器内，示例代码如下所示</a:t>
            </a: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基本</a:t>
            </a:r>
            <a:r>
              <a:rPr lang="zh-CN" altLang="zh-CN" sz="2400" b="1">
                <a:solidFill>
                  <a:srgbClr val="0567A2"/>
                </a:solidFill>
              </a:rPr>
              <a:t>轮播图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51896" y="1556792"/>
            <a:ext cx="3260064" cy="769441"/>
            <a:chOff x="1048877" y="2060848"/>
            <a:chExt cx="3450269" cy="769441"/>
          </a:xfrm>
        </p:grpSpPr>
        <p:sp>
          <p:nvSpPr>
            <p:cNvPr id="31" name="矩形 30"/>
            <p:cNvSpPr/>
            <p:nvPr/>
          </p:nvSpPr>
          <p:spPr>
            <a:xfrm>
              <a:off x="1331640" y="2316007"/>
              <a:ext cx="3167506" cy="464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设计轮播</a:t>
              </a:r>
              <a:r>
                <a:rPr lang="zh-CN" altLang="en-US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图片控制器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048877" y="2060848"/>
              <a:ext cx="570794" cy="769441"/>
              <a:chOff x="730928" y="1310796"/>
              <a:chExt cx="1286332" cy="1679500"/>
            </a:xfrm>
          </p:grpSpPr>
          <p:sp>
            <p:nvSpPr>
              <p:cNvPr id="33" name="弦形 32"/>
              <p:cNvSpPr/>
              <p:nvPr/>
            </p:nvSpPr>
            <p:spPr>
              <a:xfrm>
                <a:off x="1043606" y="2420888"/>
                <a:ext cx="973654" cy="461665"/>
              </a:xfrm>
              <a:prstGeom prst="chor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30928" y="1310796"/>
                <a:ext cx="1124214" cy="16795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4400" b="1" smtClean="0">
                    <a:ln/>
                    <a:solidFill>
                      <a:schemeClr val="accent3"/>
                    </a:solidFill>
                  </a:rPr>
                  <a:t>3</a:t>
                </a:r>
                <a:endParaRPr lang="zh-CN" altLang="en-US" sz="4400" b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  <p:sp>
        <p:nvSpPr>
          <p:cNvPr id="36" name="折角形 35"/>
          <p:cNvSpPr/>
          <p:nvPr/>
        </p:nvSpPr>
        <p:spPr>
          <a:xfrm>
            <a:off x="1090642" y="4005064"/>
            <a:ext cx="7297782" cy="2232248"/>
          </a:xfrm>
          <a:prstGeom prst="foldedCorner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</a:rPr>
              <a:t>&lt;!-- </a:t>
            </a:r>
            <a:r>
              <a:rPr lang="zh-CN" altLang="zh-CN">
                <a:solidFill>
                  <a:schemeClr val="tx1"/>
                </a:solidFill>
              </a:rPr>
              <a:t>设置轮播图片控制器</a:t>
            </a:r>
            <a:r>
              <a:rPr lang="en-US" altLang="zh-CN">
                <a:solidFill>
                  <a:schemeClr val="tx1"/>
                </a:solidFill>
              </a:rPr>
              <a:t> --&gt;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&lt;a class="left carousel-control" href="" 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	&lt;span class="glyphicon glyphicon-chevron-left"&gt;&lt;/span&gt;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&lt;/a&gt;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&lt;a class="right carousel-control" href=""&gt;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	&lt;span class="glyphicon glyphicon-chevron-right"&gt;&lt;/span&gt;</a:t>
            </a:r>
            <a:endParaRPr lang="zh-CN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 &lt;/a</a:t>
            </a:r>
            <a:r>
              <a:rPr lang="en-US" altLang="zh-CN" smtClean="0">
                <a:solidFill>
                  <a:schemeClr val="tx1"/>
                </a:solidFill>
              </a:rPr>
              <a:t>&gt;</a:t>
            </a:r>
            <a:endParaRPr lang="zh-CN" altLang="zh-CN">
              <a:solidFill>
                <a:schemeClr val="tx1"/>
              </a:solidFill>
            </a:endParaRPr>
          </a:p>
          <a:p>
            <a:endParaRPr lang="zh-CN" altLang="zh-CN">
              <a:solidFill>
                <a:schemeClr val="tx1"/>
              </a:solidFill>
            </a:endParaRPr>
          </a:p>
          <a:p>
            <a:pPr marL="180000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9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39552" y="2420888"/>
            <a:ext cx="7801838" cy="2280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中可以使用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标签添加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.carousel-caption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类为图片添加描述信息，这部分内容只需要在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div.item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中图片底部添加对应的代码，示例代码如下所示。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基本</a:t>
            </a:r>
            <a:r>
              <a:rPr lang="zh-CN" altLang="zh-CN" sz="2400" b="1">
                <a:solidFill>
                  <a:srgbClr val="0567A2"/>
                </a:solidFill>
              </a:rPr>
              <a:t>轮播图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38146" y="1556792"/>
            <a:ext cx="3273814" cy="769441"/>
            <a:chOff x="1034325" y="2060848"/>
            <a:chExt cx="3464821" cy="769441"/>
          </a:xfrm>
        </p:grpSpPr>
        <p:sp>
          <p:nvSpPr>
            <p:cNvPr id="31" name="矩形 30"/>
            <p:cNvSpPr/>
            <p:nvPr/>
          </p:nvSpPr>
          <p:spPr>
            <a:xfrm>
              <a:off x="1331640" y="2316007"/>
              <a:ext cx="3167506" cy="464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添加图片描述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034325" y="2060848"/>
              <a:ext cx="585346" cy="769441"/>
              <a:chOff x="698134" y="1310796"/>
              <a:chExt cx="1319126" cy="1679500"/>
            </a:xfrm>
          </p:grpSpPr>
          <p:sp>
            <p:nvSpPr>
              <p:cNvPr id="33" name="弦形 32"/>
              <p:cNvSpPr/>
              <p:nvPr/>
            </p:nvSpPr>
            <p:spPr>
              <a:xfrm>
                <a:off x="1043606" y="2420888"/>
                <a:ext cx="973654" cy="461665"/>
              </a:xfrm>
              <a:prstGeom prst="chor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98134" y="1310796"/>
                <a:ext cx="1189806" cy="16795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4400" b="1">
                    <a:ln/>
                    <a:solidFill>
                      <a:schemeClr val="accent3"/>
                    </a:solidFill>
                  </a:rPr>
                  <a:t>4</a:t>
                </a:r>
                <a:endParaRPr lang="zh-CN" altLang="en-US" sz="4400" b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  <p:sp>
        <p:nvSpPr>
          <p:cNvPr id="36" name="折角形 35"/>
          <p:cNvSpPr/>
          <p:nvPr/>
        </p:nvSpPr>
        <p:spPr>
          <a:xfrm>
            <a:off x="1287108" y="4149080"/>
            <a:ext cx="4896544" cy="1656184"/>
          </a:xfrm>
          <a:prstGeom prst="foldedCorner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1"/>
            <a:r>
              <a:rPr lang="en-US" altLang="zh-CN" smtClean="0">
                <a:solidFill>
                  <a:schemeClr val="tx1"/>
                </a:solidFill>
              </a:rPr>
              <a:t>&lt;!-- </a:t>
            </a:r>
            <a:r>
              <a:rPr lang="zh-CN" altLang="zh-CN">
                <a:solidFill>
                  <a:schemeClr val="tx1"/>
                </a:solidFill>
              </a:rPr>
              <a:t>图片对应标题和描述内容</a:t>
            </a:r>
            <a:r>
              <a:rPr lang="en-US" altLang="zh-CN">
                <a:solidFill>
                  <a:schemeClr val="tx1"/>
                </a:solidFill>
              </a:rPr>
              <a:t> --&gt;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&lt;div class="carousel-caption"&gt;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&lt;h3&gt;</a:t>
            </a:r>
            <a:r>
              <a:rPr lang="zh-CN" altLang="zh-CN">
                <a:solidFill>
                  <a:schemeClr val="tx1"/>
                </a:solidFill>
              </a:rPr>
              <a:t>图片标题</a:t>
            </a:r>
            <a:r>
              <a:rPr lang="en-US" altLang="zh-CN">
                <a:solidFill>
                  <a:schemeClr val="tx1"/>
                </a:solidFill>
              </a:rPr>
              <a:t>&lt;/h3&gt;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	&lt;p&gt;</a:t>
            </a:r>
            <a:r>
              <a:rPr lang="zh-CN" altLang="zh-CN">
                <a:solidFill>
                  <a:schemeClr val="tx1"/>
                </a:solidFill>
              </a:rPr>
              <a:t>描述内容</a:t>
            </a:r>
            <a:r>
              <a:rPr lang="en-US" altLang="zh-CN">
                <a:solidFill>
                  <a:schemeClr val="tx1"/>
                </a:solidFill>
              </a:rPr>
              <a:t>...&lt;/p&gt;</a:t>
            </a:r>
            <a:endParaRPr lang="zh-CN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 &lt;/div</a:t>
            </a:r>
            <a:r>
              <a:rPr lang="en-US" altLang="zh-CN" smtClean="0">
                <a:solidFill>
                  <a:schemeClr val="tx1"/>
                </a:solidFill>
              </a:rPr>
              <a:t>&gt;</a:t>
            </a: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0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39552" y="2420888"/>
            <a:ext cx="780183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声明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式方法是通过定义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属性来实现，</a:t>
            </a: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属性可以很容易地控制轮播的位置</a:t>
            </a: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。主要</a:t>
            </a:r>
            <a:r>
              <a:rPr lang="zh-CN" altLang="zh-CN" kern="0">
                <a:latin typeface="微软雅黑" panose="020B0503020204020204" pitchFamily="34" charset="-122"/>
                <a:ea typeface="微软雅黑" panose="020B0503020204020204" pitchFamily="34" charset="-122"/>
              </a:rPr>
              <a:t>包括以下几种</a:t>
            </a:r>
            <a:r>
              <a:rPr lang="zh-CN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2077813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基本</a:t>
            </a:r>
            <a:r>
              <a:rPr lang="zh-CN" altLang="zh-CN" sz="2400" b="1">
                <a:solidFill>
                  <a:srgbClr val="0567A2"/>
                </a:solidFill>
              </a:rPr>
              <a:t>轮播图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38146" y="1556792"/>
            <a:ext cx="3273814" cy="769441"/>
            <a:chOff x="1034325" y="2060848"/>
            <a:chExt cx="3464821" cy="769441"/>
          </a:xfrm>
        </p:grpSpPr>
        <p:sp>
          <p:nvSpPr>
            <p:cNvPr id="31" name="矩形 30"/>
            <p:cNvSpPr/>
            <p:nvPr/>
          </p:nvSpPr>
          <p:spPr>
            <a:xfrm>
              <a:off x="1331640" y="2316007"/>
              <a:ext cx="3167506" cy="4649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</a:t>
              </a:r>
              <a:r>
                <a:rPr lang="zh-CN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式触发轮</a:t>
              </a:r>
              <a:r>
                <a:rPr lang="zh-CN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播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034325" y="2060848"/>
              <a:ext cx="585346" cy="769441"/>
              <a:chOff x="698134" y="1310796"/>
              <a:chExt cx="1319126" cy="1679500"/>
            </a:xfrm>
          </p:grpSpPr>
          <p:sp>
            <p:nvSpPr>
              <p:cNvPr id="33" name="弦形 32"/>
              <p:cNvSpPr/>
              <p:nvPr/>
            </p:nvSpPr>
            <p:spPr>
              <a:xfrm>
                <a:off x="1043606" y="2420888"/>
                <a:ext cx="973654" cy="461665"/>
              </a:xfrm>
              <a:prstGeom prst="chor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98134" y="1310796"/>
                <a:ext cx="1189806" cy="16795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4400" b="1" smtClean="0">
                    <a:ln/>
                    <a:solidFill>
                      <a:schemeClr val="accent3"/>
                    </a:solidFill>
                  </a:rPr>
                  <a:t>5</a:t>
                </a:r>
                <a:endParaRPr lang="zh-CN" altLang="en-US" sz="4400" b="1" cap="none" spc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915159" y="3574406"/>
            <a:ext cx="7426231" cy="2806922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data-ride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属性：取值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carousel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，并且将其定义在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carousel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data-target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属性：取值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carousel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定义的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ID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名或者其他样式识别符，如前面示例所示，取值为“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#slidershow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”，并且将其定义在轮播图计数器的每个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&lt;li&gt;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标签上。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data-slide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属性：取值有两个，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prev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表示向后滚动，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next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表示向前滚动。该属性值同样定义在轮播图控制器的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链接上，同时设置控制器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href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值为容器　　　　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carousel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名或其他样式识别符。</a:t>
            </a:r>
          </a:p>
          <a:p>
            <a:pPr marL="360000" lvl="1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data-slide-to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属性：用来传递某个帧的下标，比如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data-slide-to=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”，可以直接跳转到这个指定的帧（下标从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开始计），同样定义在轮播图计数器的每个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&lt;li&gt;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57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602366" y="5085184"/>
            <a:ext cx="1388786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案例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954294" y="5805264"/>
            <a:ext cx="743413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>
          <a:xfrm>
            <a:off x="5066639" y="6084004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ea typeface="宋体" pitchFamily="2" charset="-122"/>
              </a:rPr>
              <a:t>代码详</a:t>
            </a:r>
            <a:r>
              <a:rPr lang="zh-CN" altLang="en-US" b="1" dirty="0">
                <a:ea typeface="宋体" pitchFamily="2" charset="-122"/>
              </a:rPr>
              <a:t>见</a:t>
            </a:r>
            <a:r>
              <a:rPr lang="zh-CN" altLang="en-US" b="1">
                <a:ea typeface="宋体" pitchFamily="2" charset="-122"/>
              </a:rPr>
              <a:t>教材</a:t>
            </a:r>
            <a:r>
              <a:rPr lang="en-US" altLang="zh-CN" b="1" smtClean="0">
                <a:ea typeface="宋体" pitchFamily="2" charset="-122"/>
              </a:rPr>
              <a:t>demo8-13</a:t>
            </a:r>
            <a:endParaRPr lang="en-US" altLang="zh-CN" b="1" dirty="0">
              <a:ea typeface="宋体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412776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接下来通过案例来演示完整的图片轮播实现，页面效果如下图所示。</a:t>
            </a:r>
            <a:endParaRPr lang="zh-CN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2151062" y="2131551"/>
            <a:ext cx="4841875" cy="2521585"/>
          </a:xfrm>
          <a:prstGeom prst="rect">
            <a:avLst/>
          </a:prstGeom>
        </p:spPr>
      </p:pic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1643399" y="18685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播插件（</a:t>
            </a:r>
            <a:r>
              <a:rPr lang="en-US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Carousel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31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1301006" y="1852637"/>
            <a:ext cx="6583362" cy="3736603"/>
          </a:xfrm>
          <a:prstGeom prst="rect">
            <a:avLst/>
          </a:prstGeom>
          <a:ln w="9525">
            <a:solidFill>
              <a:srgbClr val="0070C0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 bwMode="auto">
          <a:xfrm>
            <a:off x="5441206" y="1628800"/>
            <a:ext cx="2198687" cy="371475"/>
          </a:xfrm>
          <a:custGeom>
            <a:avLst/>
            <a:gdLst>
              <a:gd name="connsiteX0" fmla="*/ 0 w 4267200"/>
              <a:gd name="connsiteY0" fmla="*/ 201820 h 1210897"/>
              <a:gd name="connsiteX1" fmla="*/ 201820 w 4267200"/>
              <a:gd name="connsiteY1" fmla="*/ 0 h 1210897"/>
              <a:gd name="connsiteX2" fmla="*/ 4065380 w 4267200"/>
              <a:gd name="connsiteY2" fmla="*/ 0 h 1210897"/>
              <a:gd name="connsiteX3" fmla="*/ 4267200 w 4267200"/>
              <a:gd name="connsiteY3" fmla="*/ 201820 h 1210897"/>
              <a:gd name="connsiteX4" fmla="*/ 4267200 w 4267200"/>
              <a:gd name="connsiteY4" fmla="*/ 1009077 h 1210897"/>
              <a:gd name="connsiteX5" fmla="*/ 4065380 w 4267200"/>
              <a:gd name="connsiteY5" fmla="*/ 1210897 h 1210897"/>
              <a:gd name="connsiteX6" fmla="*/ 201820 w 4267200"/>
              <a:gd name="connsiteY6" fmla="*/ 1210897 h 1210897"/>
              <a:gd name="connsiteX7" fmla="*/ 0 w 4267200"/>
              <a:gd name="connsiteY7" fmla="*/ 1009077 h 1210897"/>
              <a:gd name="connsiteX8" fmla="*/ 0 w 4267200"/>
              <a:gd name="connsiteY8" fmla="*/ 201820 h 12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1210897">
                <a:moveTo>
                  <a:pt x="0" y="201820"/>
                </a:moveTo>
                <a:cubicBezTo>
                  <a:pt x="0" y="90358"/>
                  <a:pt x="90358" y="0"/>
                  <a:pt x="201820" y="0"/>
                </a:cubicBezTo>
                <a:lnTo>
                  <a:pt x="4065380" y="0"/>
                </a:lnTo>
                <a:cubicBezTo>
                  <a:pt x="4176842" y="0"/>
                  <a:pt x="4267200" y="90358"/>
                  <a:pt x="4267200" y="201820"/>
                </a:cubicBezTo>
                <a:lnTo>
                  <a:pt x="4267200" y="1009077"/>
                </a:lnTo>
                <a:cubicBezTo>
                  <a:pt x="4267200" y="1120539"/>
                  <a:pt x="4176842" y="1210897"/>
                  <a:pt x="4065380" y="1210897"/>
                </a:cubicBezTo>
                <a:lnTo>
                  <a:pt x="201820" y="1210897"/>
                </a:lnTo>
                <a:cubicBezTo>
                  <a:pt x="90358" y="1210897"/>
                  <a:pt x="0" y="1120539"/>
                  <a:pt x="0" y="1009077"/>
                </a:cubicBezTo>
                <a:lnTo>
                  <a:pt x="0" y="201820"/>
                </a:lnTo>
                <a:close/>
              </a:path>
            </a:pathLst>
          </a:custGeom>
          <a:solidFill>
            <a:srgbClr val="0567A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20401" tIns="59111" rIns="220401" bIns="59111" spcCol="1270" anchor="ctr"/>
          <a:lstStyle/>
          <a:p>
            <a:pPr defTabSz="28892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6500" dirty="0"/>
          </a:p>
        </p:txBody>
      </p:sp>
      <p:sp>
        <p:nvSpPr>
          <p:cNvPr id="23" name="矩形 75"/>
          <p:cNvSpPr>
            <a:spLocks noChangeArrowheads="1"/>
          </p:cNvSpPr>
          <p:nvPr/>
        </p:nvSpPr>
        <p:spPr bwMode="auto">
          <a:xfrm>
            <a:off x="5441206" y="1628800"/>
            <a:ext cx="210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知识点概述</a:t>
            </a:r>
          </a:p>
        </p:txBody>
      </p:sp>
      <p:sp>
        <p:nvSpPr>
          <p:cNvPr id="24" name="矩形 5"/>
          <p:cNvSpPr>
            <a:spLocks noChangeArrowheads="1"/>
          </p:cNvSpPr>
          <p:nvPr/>
        </p:nvSpPr>
        <p:spPr bwMode="auto">
          <a:xfrm>
            <a:off x="1514177" y="2157824"/>
            <a:ext cx="622617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（著名的社交网站）推出的前端开源工具包，它基于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HTML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等前端技术，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2011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月在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GitHub 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上发布，一经推出颇受欢迎。在本书编著时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的最新版本是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3.3.6</a:t>
            </a: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中预定义了一套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样式，和与样式对应的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是一个快速、小巧、功能丰富的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库）代码，应用时我们只需提供固定的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结构，添加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中提供的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名称，就可以完成指定效果的实现。 </a:t>
            </a:r>
          </a:p>
          <a:p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09843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01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5-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999231" y="428927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671" y="429461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80502" y="4634641"/>
            <a:ext cx="360752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95586" y="4303801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1760" y="4221088"/>
            <a:ext cx="237626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任务要完成网页轮播广告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574600">
            <a:off x="961662" y="5631126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5064" y="561372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158028" y="5972573"/>
            <a:ext cx="362999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349618" y="5613726"/>
            <a:ext cx="115745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dirty="0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技术要点：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08714" y="5568598"/>
            <a:ext cx="2307302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轮播插件 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轮播广告模块</a:t>
            </a:r>
          </a:p>
        </p:txBody>
      </p:sp>
      <p:pic>
        <p:nvPicPr>
          <p:cNvPr id="2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076516"/>
            <a:ext cx="7488832" cy="1424492"/>
          </a:xfrm>
          <a:prstGeom prst="rect">
            <a:avLst/>
          </a:prstGeom>
        </p:spPr>
      </p:pic>
      <p:sp>
        <p:nvSpPr>
          <p:cNvPr id="21" name="椭圆形标注 20"/>
          <p:cNvSpPr/>
          <p:nvPr/>
        </p:nvSpPr>
        <p:spPr>
          <a:xfrm>
            <a:off x="3562365" y="1340768"/>
            <a:ext cx="2606044" cy="735747"/>
          </a:xfrm>
          <a:prstGeom prst="wedgeEllipseCallout">
            <a:avLst>
              <a:gd name="adj1" fmla="val -46433"/>
              <a:gd name="adj2" fmla="val 121362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/>
          <p:nvPr/>
        </p:nvPicPr>
        <p:blipFill>
          <a:blip r:embed="rId3"/>
          <a:stretch>
            <a:fillRect/>
          </a:stretch>
        </p:blipFill>
        <p:spPr>
          <a:xfrm>
            <a:off x="5004048" y="4221088"/>
            <a:ext cx="4104456" cy="1946245"/>
          </a:xfrm>
          <a:prstGeom prst="rect">
            <a:avLst/>
          </a:prstGeom>
        </p:spPr>
      </p:pic>
      <p:sp>
        <p:nvSpPr>
          <p:cNvPr id="28" name="椭圆形标注 27"/>
          <p:cNvSpPr/>
          <p:nvPr/>
        </p:nvSpPr>
        <p:spPr>
          <a:xfrm>
            <a:off x="6372200" y="2420888"/>
            <a:ext cx="2606044" cy="1644610"/>
          </a:xfrm>
          <a:prstGeom prst="wedgeEllipseCallout">
            <a:avLst>
              <a:gd name="adj1" fmla="val -41682"/>
              <a:gd name="adj2" fmla="val 8313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992px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显示如下，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浏览器窗口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768px</a:t>
            </a:r>
            <a:r>
              <a:rPr lang="zh-CN" altLang="en-US" sz="14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时隐藏轮播图。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1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2" grpId="0" animBg="1"/>
      <p:bldP spid="33" grpId="0"/>
      <p:bldP spid="35" grpId="0"/>
      <p:bldP spid="36" grpId="0"/>
      <p:bldP spid="21" grpId="0" animBg="1"/>
      <p:bldP spid="21" grpId="1" animBg="1"/>
      <p:bldP spid="28" grpId="0" animBg="1"/>
      <p:bldP spid="2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6327" y="205239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5-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63687" y="2348880"/>
            <a:ext cx="2736304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播广告，主要使用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的轮播插件来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279274" y="2612028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590" y="2618841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60421" y="2973121"/>
            <a:ext cx="389555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75505" y="2628027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 rot="574600">
            <a:off x="279151" y="562009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91" y="562543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60422" y="5979715"/>
            <a:ext cx="82880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5506" y="5634621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91680" y="3861048"/>
            <a:ext cx="6840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首先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在最外层添加一个使用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标签，在该标签内添加轮播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.carousel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.slider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类，并且设置自定义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id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值和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data-ride=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“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carousel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”自动播放。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div.item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中添加轮播项目，每个轮播项目放在使用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.item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类的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标签中，需要注意的是，每个轮播项目要轮播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6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张图片，为了让这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6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张图片横向排列，需要在外层添加自定义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标签，并且为该标签设置宽度和居中显示，小屏幕时使用媒体查询重新设置宽度。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播项目完成后，在轮播项目下方添加轮播导航即可，轮播导航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&lt;a&gt;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href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属性必须对应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div.carousel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设置的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id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值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57556" y="6093296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388" y="962025"/>
            <a:ext cx="3005951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完成</a:t>
            </a:r>
            <a:r>
              <a:rPr lang="zh-CN" altLang="zh-CN" sz="2400" b="1">
                <a:solidFill>
                  <a:srgbClr val="0567A2"/>
                </a:solidFill>
              </a:rPr>
              <a:t>轮播广告模块</a:t>
            </a: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4604443" y="1040277"/>
            <a:ext cx="4347027" cy="26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  <p:bldP spid="45" grpId="0" animBg="1"/>
      <p:bldP spid="46" grpId="0"/>
      <p:bldP spid="48" grpId="0"/>
      <p:bldP spid="49" grpId="0"/>
      <p:bldP spid="5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1635008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6-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描述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 rot="574600">
            <a:off x="999231" y="3209153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671" y="321449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180502" y="3554521"/>
            <a:ext cx="691989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95586" y="3223681"/>
            <a:ext cx="115127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页面展示：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1760" y="2924944"/>
            <a:ext cx="561662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餐饮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网站重要的模块部分已经全部完成了，接下来要完成所有模块的整合，并且为网页添加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footer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0388" y="962025"/>
            <a:ext cx="472552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整合</a:t>
            </a:r>
            <a:r>
              <a:rPr lang="zh-CN" altLang="zh-CN" sz="2400" b="1">
                <a:solidFill>
                  <a:srgbClr val="0567A2"/>
                </a:solidFill>
              </a:rPr>
              <a:t>所有模块，完成</a:t>
            </a:r>
            <a:r>
              <a:rPr lang="en-US" altLang="zh-CN" sz="2400" b="1">
                <a:solidFill>
                  <a:srgbClr val="0567A2"/>
                </a:solidFill>
              </a:rPr>
              <a:t>footer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142932" y="4308827"/>
            <a:ext cx="6885451" cy="5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67742" y="2132856"/>
            <a:ext cx="5976665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餐饮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网页的模块分布从上至下的顺序是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部分、搜索模块、热卖商品、特色推荐、轮播广告、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footer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783330" y="2396004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646" y="2402817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964477" y="2757097"/>
            <a:ext cx="7279931" cy="1505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179561" y="2412003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0388" y="962025"/>
            <a:ext cx="472552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整合</a:t>
            </a:r>
            <a:r>
              <a:rPr lang="zh-CN" altLang="zh-CN" sz="2400" b="1">
                <a:solidFill>
                  <a:srgbClr val="0567A2"/>
                </a:solidFill>
              </a:rPr>
              <a:t>所有模块，完成</a:t>
            </a:r>
            <a:r>
              <a:rPr lang="en-US" altLang="zh-CN" sz="2400" b="1">
                <a:solidFill>
                  <a:srgbClr val="0567A2"/>
                </a:solidFill>
              </a:rPr>
              <a:t>footer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9" y="3068960"/>
            <a:ext cx="51125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28713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67742" y="1772816"/>
            <a:ext cx="597666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餐饮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网页的模块分布从上至下的顺序是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部分、搜索模块、热卖商品、特色推荐、轮播广告、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footer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footer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部分最外层使用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&lt;footer&gt;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标签，在该标签内嵌套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标签并使用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.container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类，然后分别添加左侧和右侧的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标签进行布局。</a:t>
            </a:r>
          </a:p>
        </p:txBody>
      </p:sp>
      <p:sp>
        <p:nvSpPr>
          <p:cNvPr id="25" name="椭圆 24"/>
          <p:cNvSpPr/>
          <p:nvPr/>
        </p:nvSpPr>
        <p:spPr bwMode="auto">
          <a:xfrm rot="574600">
            <a:off x="783330" y="2323996"/>
            <a:ext cx="344858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646" y="2330809"/>
            <a:ext cx="33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964477" y="2685089"/>
            <a:ext cx="7279931" cy="1505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179561" y="2339995"/>
            <a:ext cx="109511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页面结构：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0388" y="962025"/>
            <a:ext cx="472552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整合</a:t>
            </a:r>
            <a:r>
              <a:rPr lang="zh-CN" altLang="zh-CN" sz="2400" b="1">
                <a:solidFill>
                  <a:srgbClr val="0567A2"/>
                </a:solidFill>
              </a:rPr>
              <a:t>所有模块，完成</a:t>
            </a:r>
            <a:r>
              <a:rPr lang="en-US" altLang="zh-CN" sz="2400" b="1">
                <a:solidFill>
                  <a:srgbClr val="0567A2"/>
                </a:solidFill>
              </a:rPr>
              <a:t>footer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2852936"/>
            <a:ext cx="4104456" cy="2808312"/>
          </a:xfrm>
          <a:prstGeom prst="rect">
            <a:avLst/>
          </a:prstGeom>
        </p:spPr>
      </p:pic>
      <p:sp>
        <p:nvSpPr>
          <p:cNvPr id="2" name="上箭头 1"/>
          <p:cNvSpPr/>
          <p:nvPr/>
        </p:nvSpPr>
        <p:spPr>
          <a:xfrm>
            <a:off x="3635896" y="5533054"/>
            <a:ext cx="144016" cy="256387"/>
          </a:xfrm>
          <a:prstGeom prst="up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914726" y="5392251"/>
            <a:ext cx="5274310" cy="106108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 bwMode="auto">
          <a:xfrm flipH="1">
            <a:off x="6660232" y="5133925"/>
            <a:ext cx="528804" cy="57606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6834539" y="47878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footer</a:t>
            </a:r>
            <a:r>
              <a:rPr lang="zh-CN" altLang="en-US" smtClean="0">
                <a:solidFill>
                  <a:srgbClr val="FF0000"/>
                </a:solidFill>
              </a:rPr>
              <a:t>部分结构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30" grpId="0"/>
      <p:bldP spid="2" grpId="0" animBg="1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 bwMode="auto">
          <a:xfrm rot="574600">
            <a:off x="279151" y="4608760"/>
            <a:ext cx="362543" cy="362530"/>
          </a:xfrm>
          <a:prstGeom prst="ellipse">
            <a:avLst/>
          </a:prstGeom>
          <a:solidFill>
            <a:srgbClr val="0567A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91" y="461410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60422" y="4968382"/>
            <a:ext cx="82880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5506" y="4623288"/>
            <a:ext cx="13985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14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实现细节：</a:t>
            </a:r>
            <a:endParaRPr lang="en-US" altLang="zh-CN" sz="1200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4482" y="2276872"/>
            <a:ext cx="62639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左侧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标签中嵌套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&lt;p&gt;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标签添加描述信息。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在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右侧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&lt;div&gt;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标签中使用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&lt;ul&gt;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列表嵌套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&lt;a&gt;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标签，添加一些公司地址和联系方式的链接，这里也使用了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Bootstrap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的字体图标，三个图标对应的类如下所示：</a:t>
            </a:r>
          </a:p>
          <a:p>
            <a:pPr marL="2057400" lvl="4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glyphicon glyphicon-phone-alt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057400" lvl="4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glyphicon glyphicon-map-marker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057400" lvl="4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glyphicon glyphicon-question-sign</a:t>
            </a: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整合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整个页面，在整合的过程中，需要将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HTML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代码和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CSS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代码分成两个文件，分别按照顺序粘贴到对应文件即可，如果出现重复的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CSS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代码，可以采用合写的方式。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zh-CN" altLang="zh-CN" sz="1200">
              <a:solidFill>
                <a:schemeClr val="tx1">
                  <a:lumMod val="65000"/>
                  <a:lumOff val="3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57556" y="5081963"/>
            <a:ext cx="7630868" cy="408623"/>
          </a:xfrm>
          <a:prstGeom prst="roundRect">
            <a:avLst/>
          </a:prstGeom>
          <a:solidFill>
            <a:srgbClr val="0567A2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ea typeface="宋体" pitchFamily="2" charset="-122"/>
              </a:rPr>
              <a:t>案例</a:t>
            </a: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代码（详</a:t>
            </a:r>
            <a:r>
              <a:rPr lang="zh-CN" altLang="en-US" b="1" smtClean="0">
                <a:solidFill>
                  <a:schemeClr val="bg1"/>
                </a:solidFill>
                <a:ea typeface="宋体" pitchFamily="2" charset="-122"/>
              </a:rPr>
              <a:t>见教材代码实现）</a:t>
            </a:r>
            <a:endParaRPr lang="en-US" altLang="zh-CN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0388" y="962025"/>
            <a:ext cx="472552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zh-CN" sz="2400" b="1" smtClean="0">
                <a:solidFill>
                  <a:srgbClr val="0567A2"/>
                </a:solidFill>
              </a:rPr>
              <a:t>整合</a:t>
            </a:r>
            <a:r>
              <a:rPr lang="zh-CN" altLang="zh-CN" sz="2400" b="1">
                <a:solidFill>
                  <a:srgbClr val="0567A2"/>
                </a:solidFill>
              </a:rPr>
              <a:t>所有模块，完成</a:t>
            </a:r>
            <a:r>
              <a:rPr lang="en-US" altLang="zh-CN" sz="2400" b="1">
                <a:solidFill>
                  <a:srgbClr val="0567A2"/>
                </a:solidFill>
              </a:rPr>
              <a:t>footer</a:t>
            </a:r>
            <a:r>
              <a:rPr lang="zh-CN" altLang="zh-CN" sz="2400" b="1">
                <a:solidFill>
                  <a:srgbClr val="0567A2"/>
                </a:solidFill>
              </a:rPr>
              <a:t>部分</a:t>
            </a:r>
          </a:p>
        </p:txBody>
      </p:sp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1626620" y="196850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</a:t>
            </a:r>
            <a:r>
              <a:rPr lang="en-US" altLang="zh-CN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6-</a:t>
            </a: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任务分析</a:t>
            </a:r>
            <a:endParaRPr lang="zh-CN" altLang="en-US" sz="3600" b="1" dirty="0">
              <a:solidFill>
                <a:srgbClr val="0567A2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8" grpId="0"/>
      <p:bldP spid="49" grpId="0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ChangeArrowheads="1"/>
          </p:cNvSpPr>
          <p:nvPr/>
        </p:nvSpPr>
        <p:spPr bwMode="auto">
          <a:xfrm>
            <a:off x="1651787" y="203870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36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课后</a:t>
            </a:r>
            <a:r>
              <a:rPr lang="zh-CN" altLang="en-US" sz="36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作业</a:t>
            </a:r>
          </a:p>
        </p:txBody>
      </p:sp>
      <p:pic>
        <p:nvPicPr>
          <p:cNvPr id="4" name="Picture 3" descr="C:\Users\meng.zhang\Desktop\未命名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788" y="1404624"/>
            <a:ext cx="380996" cy="3809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96102" y="1395067"/>
            <a:ext cx="1288439" cy="400110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itchFamily="49" charset="-122"/>
                <a:ea typeface="黑体" pitchFamily="49" charset="-122"/>
              </a:rPr>
              <a:t>作业</a:t>
            </a:r>
            <a:endParaRPr lang="zh-CN" altLang="en-US" sz="20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784" y="1620838"/>
            <a:ext cx="79756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45720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400" smtClean="0">
              <a:solidFill>
                <a:prstClr val="black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包中提供了哪些内容以及它们的</a:t>
            </a:r>
          </a:p>
          <a:p>
            <a:pPr lvl="3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作用。</a:t>
            </a:r>
          </a:p>
          <a:p>
            <a:pPr lvl="3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有哪些特点。</a:t>
            </a:r>
          </a:p>
          <a:p>
            <a:pPr marL="1371600" lvl="3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3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14450" lvl="3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14450" lvl="3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400" dirty="0">
              <a:solidFill>
                <a:prstClr val="black"/>
              </a:solidFill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altLang="zh-C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361232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0388" y="962025"/>
            <a:ext cx="3841116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smtClean="0">
                <a:solidFill>
                  <a:srgbClr val="009ED6"/>
                </a:solidFill>
              </a:rPr>
              <a:t>Bootstrap</a:t>
            </a:r>
            <a:r>
              <a:rPr lang="zh-CN" altLang="en-US" sz="2400" b="1" smtClean="0">
                <a:solidFill>
                  <a:srgbClr val="009ED6"/>
                </a:solidFill>
              </a:rPr>
              <a:t>包中包含内容</a:t>
            </a:r>
            <a:endParaRPr lang="zh-CN" altLang="zh-CN" sz="2400" b="1">
              <a:solidFill>
                <a:srgbClr val="009ED6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2400" b="1" dirty="0">
              <a:solidFill>
                <a:srgbClr val="009ED6"/>
              </a:solidFill>
              <a:latin typeface="+mn-lt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95536" y="1710974"/>
            <a:ext cx="3950736" cy="4670354"/>
            <a:chOff x="395536" y="1710974"/>
            <a:chExt cx="3950736" cy="4670354"/>
          </a:xfrm>
        </p:grpSpPr>
        <p:sp>
          <p:nvSpPr>
            <p:cNvPr id="34" name="矩形 33"/>
            <p:cNvSpPr/>
            <p:nvPr/>
          </p:nvSpPr>
          <p:spPr>
            <a:xfrm>
              <a:off x="395536" y="3861048"/>
              <a:ext cx="14498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mtClean="0">
                  <a:ea typeface="宋体" pitchFamily="2" charset="-122"/>
                </a:rPr>
                <a:t>Bootstrap</a:t>
              </a:r>
              <a:r>
                <a:rPr lang="zh-CN" altLang="en-US" smtClean="0">
                  <a:ea typeface="宋体" pitchFamily="2" charset="-122"/>
                </a:rPr>
                <a:t>包</a:t>
              </a:r>
              <a:endParaRPr lang="zh-CN" altLang="en-US" dirty="0">
                <a:ea typeface="宋体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979712" y="1710974"/>
              <a:ext cx="2366560" cy="4670354"/>
              <a:chOff x="1835696" y="2636912"/>
              <a:chExt cx="2366560" cy="4670354"/>
            </a:xfrm>
          </p:grpSpPr>
          <p:sp>
            <p:nvSpPr>
              <p:cNvPr id="37" name="左大括号 36"/>
              <p:cNvSpPr/>
              <p:nvPr/>
            </p:nvSpPr>
            <p:spPr bwMode="auto">
              <a:xfrm>
                <a:off x="1835696" y="2708920"/>
                <a:ext cx="504056" cy="4598346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8" name="椭圆形标注 37"/>
              <p:cNvSpPr/>
              <p:nvPr/>
            </p:nvSpPr>
            <p:spPr>
              <a:xfrm>
                <a:off x="2555776" y="2636912"/>
                <a:ext cx="1584176" cy="502890"/>
              </a:xfrm>
              <a:prstGeom prst="wedgeEllipseCallout">
                <a:avLst>
                  <a:gd name="adj1" fmla="val -65234"/>
                  <a:gd name="adj2" fmla="val 48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41" name="椭圆形标注 40"/>
              <p:cNvSpPr/>
              <p:nvPr/>
            </p:nvSpPr>
            <p:spPr>
              <a:xfrm>
                <a:off x="2555776" y="3645024"/>
                <a:ext cx="1584176" cy="502890"/>
              </a:xfrm>
              <a:prstGeom prst="wedgeEllipseCallout">
                <a:avLst>
                  <a:gd name="adj1" fmla="val -65234"/>
                  <a:gd name="adj2" fmla="val 48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42" name="椭圆形标注 41"/>
              <p:cNvSpPr/>
              <p:nvPr/>
            </p:nvSpPr>
            <p:spPr>
              <a:xfrm>
                <a:off x="2555776" y="4653136"/>
                <a:ext cx="1584176" cy="502890"/>
              </a:xfrm>
              <a:prstGeom prst="wedgeEllipseCallout">
                <a:avLst>
                  <a:gd name="adj1" fmla="val -65234"/>
                  <a:gd name="adj2" fmla="val 48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843808" y="269962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1600"/>
                  <a:t>基本结构</a:t>
                </a:r>
                <a:endParaRPr lang="zh-CN" altLang="en-US" sz="16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093547" y="3711803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mtClean="0"/>
                  <a:t>CSS</a:t>
                </a:r>
                <a:endParaRPr lang="zh-CN" altLang="en-US" sz="16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55776" y="4719915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600"/>
              </a:p>
            </p:txBody>
          </p:sp>
          <p:sp>
            <p:nvSpPr>
              <p:cNvPr id="69" name="椭圆形标注 68"/>
              <p:cNvSpPr/>
              <p:nvPr/>
            </p:nvSpPr>
            <p:spPr>
              <a:xfrm>
                <a:off x="2555776" y="5722615"/>
                <a:ext cx="1584176" cy="502890"/>
              </a:xfrm>
              <a:prstGeom prst="wedgeEllipseCallout">
                <a:avLst>
                  <a:gd name="adj1" fmla="val -65234"/>
                  <a:gd name="adj2" fmla="val 48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520512" y="5804783"/>
                <a:ext cx="16097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/>
                  <a:t>JavaScript </a:t>
                </a:r>
                <a:r>
                  <a:rPr lang="zh-CN" altLang="zh-CN" sz="1600"/>
                  <a:t>插件</a:t>
                </a:r>
                <a:endParaRPr lang="zh-CN" altLang="en-US" sz="1600"/>
              </a:p>
            </p:txBody>
          </p:sp>
          <p:sp>
            <p:nvSpPr>
              <p:cNvPr id="80" name="椭圆形标注 79"/>
              <p:cNvSpPr/>
              <p:nvPr/>
            </p:nvSpPr>
            <p:spPr>
              <a:xfrm>
                <a:off x="2618080" y="6804376"/>
                <a:ext cx="1584176" cy="502890"/>
              </a:xfrm>
              <a:prstGeom prst="wedgeEllipseCallout">
                <a:avLst>
                  <a:gd name="adj1" fmla="val -65234"/>
                  <a:gd name="adj2" fmla="val 48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dirty="0">
                  <a:ea typeface="宋体" pitchFamily="2" charset="-122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12650" y="6886544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smtClean="0"/>
                  <a:t>定制</a:t>
                </a:r>
                <a:endParaRPr lang="zh-CN" altLang="en-US" sz="16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860372" y="471495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zh-CN" sz="1600"/>
                  <a:t>布局组件</a:t>
                </a:r>
                <a:endParaRPr lang="zh-CN" altLang="en-US" sz="1600"/>
              </a:p>
            </p:txBody>
          </p:sp>
        </p:grpSp>
      </p:grpSp>
      <p:cxnSp>
        <p:nvCxnSpPr>
          <p:cNvPr id="71" name="直接箭头连接符 70"/>
          <p:cNvCxnSpPr/>
          <p:nvPr/>
        </p:nvCxnSpPr>
        <p:spPr bwMode="auto">
          <a:xfrm>
            <a:off x="4365680" y="1926998"/>
            <a:ext cx="432048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流程图: 过程 72"/>
          <p:cNvSpPr/>
          <p:nvPr/>
        </p:nvSpPr>
        <p:spPr>
          <a:xfrm>
            <a:off x="4869736" y="1700808"/>
            <a:ext cx="3960440" cy="523220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提供了一个带有网格系统、链接样式、背景的基本结构。</a:t>
            </a:r>
          </a:p>
        </p:txBody>
      </p:sp>
      <p:cxnSp>
        <p:nvCxnSpPr>
          <p:cNvPr id="74" name="直接箭头连接符 73"/>
          <p:cNvCxnSpPr/>
          <p:nvPr/>
        </p:nvCxnSpPr>
        <p:spPr bwMode="auto">
          <a:xfrm>
            <a:off x="4365680" y="2945276"/>
            <a:ext cx="432048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流程图: 过程 74"/>
          <p:cNvSpPr/>
          <p:nvPr/>
        </p:nvSpPr>
        <p:spPr>
          <a:xfrm>
            <a:off x="4869736" y="2503643"/>
            <a:ext cx="3960440" cy="954107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lvl="0"/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自带全局的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CSS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设置、定义基本的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HTML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元素样式、可扩展的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，以及一个先进的栅格系统。这将在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Bootstrap CSS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部分详细讲解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4355976" y="3963253"/>
            <a:ext cx="432048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流程图: 过程 76"/>
          <p:cNvSpPr/>
          <p:nvPr/>
        </p:nvSpPr>
        <p:spPr>
          <a:xfrm>
            <a:off x="4869736" y="3737063"/>
            <a:ext cx="3960440" cy="523220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lvl="0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包含了十几个可重用的组件，用于创建图像、下拉菜单、导航、警告框、弹出框等等。</a:t>
            </a: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4365680" y="5046957"/>
            <a:ext cx="432048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流程图: 过程 78"/>
          <p:cNvSpPr/>
          <p:nvPr/>
        </p:nvSpPr>
        <p:spPr>
          <a:xfrm>
            <a:off x="4869736" y="4713044"/>
            <a:ext cx="3960440" cy="738664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包含了十几个自定义的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jQuery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插件。可以直接包含所有的插件，也可以逐个包含这些插件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 bwMode="auto">
          <a:xfrm>
            <a:off x="4391240" y="6129883"/>
            <a:ext cx="432048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流程图: 过程 82"/>
          <p:cNvSpPr/>
          <p:nvPr/>
        </p:nvSpPr>
        <p:spPr>
          <a:xfrm>
            <a:off x="4895296" y="5877272"/>
            <a:ext cx="3960440" cy="523220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lvl="0"/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人员可以定制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Bootstrap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的组件、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LESS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变量和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jQuery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插件来得到一套自定义的版本</a:t>
            </a:r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1"/>
          <p:cNvSpPr>
            <a:spLocks noChangeArrowheads="1"/>
          </p:cNvSpPr>
          <p:nvPr/>
        </p:nvSpPr>
        <p:spPr bwMode="auto">
          <a:xfrm>
            <a:off x="1609843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02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7" grpId="0" animBg="1"/>
      <p:bldP spid="79" grpId="0" animBg="1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0388" y="962025"/>
            <a:ext cx="271683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smtClean="0">
                <a:solidFill>
                  <a:srgbClr val="0567A2"/>
                </a:solidFill>
              </a:rPr>
              <a:t>Bootstrap</a:t>
            </a:r>
            <a:r>
              <a:rPr lang="zh-CN" altLang="en-US" sz="2400" b="1" smtClean="0">
                <a:solidFill>
                  <a:srgbClr val="0567A2"/>
                </a:solidFill>
              </a:rPr>
              <a:t>的优势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611560" y="1772816"/>
            <a:ext cx="7920880" cy="4392488"/>
          </a:xfrm>
          <a:prstGeom prst="flowChartAlternateProcess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9592" y="1899776"/>
            <a:ext cx="7632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移动设备优先：自</a:t>
            </a:r>
            <a:r>
              <a:rPr lang="en-US" altLang="zh-CN"/>
              <a:t> Bootstrap 3 </a:t>
            </a:r>
            <a:r>
              <a:rPr lang="zh-CN" altLang="zh-CN"/>
              <a:t>起，移动设备优先的样式贯穿于整个库。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浏览器支持：主流浏览器都支持</a:t>
            </a:r>
            <a:r>
              <a:rPr lang="en-US" altLang="zh-CN"/>
              <a:t> Bootstrap</a:t>
            </a:r>
            <a:r>
              <a:rPr lang="zh-CN" altLang="zh-CN"/>
              <a:t>，包括</a:t>
            </a:r>
            <a:r>
              <a:rPr lang="en-US" altLang="zh-CN"/>
              <a:t>IE</a:t>
            </a:r>
            <a:r>
              <a:rPr lang="zh-CN" altLang="zh-CN"/>
              <a:t>、</a:t>
            </a:r>
            <a:r>
              <a:rPr lang="en-US" altLang="zh-CN"/>
              <a:t>Firefox</a:t>
            </a:r>
            <a:r>
              <a:rPr lang="zh-CN" altLang="zh-CN"/>
              <a:t>、</a:t>
            </a:r>
            <a:r>
              <a:rPr lang="en-US" altLang="zh-CN"/>
              <a:t>chrome</a:t>
            </a:r>
            <a:r>
              <a:rPr lang="zh-CN" altLang="zh-CN"/>
              <a:t>、</a:t>
            </a:r>
            <a:r>
              <a:rPr lang="en-US" altLang="zh-CN"/>
              <a:t>Safari</a:t>
            </a:r>
            <a:r>
              <a:rPr lang="zh-CN" altLang="zh-CN"/>
              <a:t>等。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容易上手：要学习</a:t>
            </a:r>
            <a:r>
              <a:rPr lang="en-US" altLang="zh-CN"/>
              <a:t>Bootstrap,</a:t>
            </a:r>
            <a:r>
              <a:rPr lang="zh-CN" altLang="zh-CN"/>
              <a:t>只需读者具备</a:t>
            </a:r>
            <a:r>
              <a:rPr lang="en-US" altLang="zh-CN"/>
              <a:t> HTML </a:t>
            </a:r>
            <a:r>
              <a:rPr lang="zh-CN" altLang="zh-CN"/>
              <a:t>和</a:t>
            </a:r>
            <a:r>
              <a:rPr lang="en-US" altLang="zh-CN"/>
              <a:t> CSS </a:t>
            </a:r>
            <a:r>
              <a:rPr lang="zh-CN" altLang="zh-CN"/>
              <a:t>的基础知识。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响应式设计：</a:t>
            </a:r>
            <a:r>
              <a:rPr lang="en-US" altLang="zh-CN"/>
              <a:t>Bootstrap </a:t>
            </a:r>
            <a:r>
              <a:rPr lang="zh-CN" altLang="zh-CN"/>
              <a:t>的响应式</a:t>
            </a:r>
            <a:r>
              <a:rPr lang="en-US" altLang="zh-CN"/>
              <a:t> CSS </a:t>
            </a:r>
            <a:r>
              <a:rPr lang="zh-CN" altLang="zh-CN"/>
              <a:t>能够自适应于台式机、平板电脑和手机的屏幕大小。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良好的代码规范：为开发人员创建接口提供了一个简洁统一的解决方案，减少了测试的工作量。使开发人员站在巨人的肩膀上，不重复造轮子。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组件：</a:t>
            </a:r>
            <a:r>
              <a:rPr lang="en-US" altLang="zh-CN"/>
              <a:t>Bootstrap</a:t>
            </a:r>
            <a:r>
              <a:rPr lang="zh-CN" altLang="zh-CN"/>
              <a:t>包含了功能强大的内置组件。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/>
              <a:t>定制：</a:t>
            </a:r>
            <a:r>
              <a:rPr lang="en-US" altLang="zh-CN"/>
              <a:t>Bootstrap</a:t>
            </a:r>
            <a:r>
              <a:rPr lang="zh-CN" altLang="zh-CN"/>
              <a:t>还提供了基于</a:t>
            </a:r>
            <a:r>
              <a:rPr lang="en-US" altLang="zh-CN"/>
              <a:t> Web </a:t>
            </a:r>
            <a:r>
              <a:rPr lang="zh-CN" altLang="zh-CN"/>
              <a:t>的定制。</a:t>
            </a:r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1609843" y="203637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  <a:r>
              <a:rPr lang="en-US" altLang="zh-CN" sz="32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32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zh-CN" sz="32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70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打开浏览器，访问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官方网站地址“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http://getbootstrap.com/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”来下载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的最新版本，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114967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>
                <a:solidFill>
                  <a:srgbClr val="0567A2"/>
                </a:solidFill>
              </a:rPr>
              <a:t>下载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sp>
        <p:nvSpPr>
          <p:cNvPr id="11" name="标题 1"/>
          <p:cNvSpPr>
            <a:spLocks noChangeArrowheads="1"/>
          </p:cNvSpPr>
          <p:nvPr/>
        </p:nvSpPr>
        <p:spPr bwMode="auto">
          <a:xfrm>
            <a:off x="1651788" y="195248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安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装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710062" y="2996952"/>
            <a:ext cx="5814266" cy="3168352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5364088" y="5661248"/>
            <a:ext cx="1010340" cy="647700"/>
          </a:xfrm>
          <a:prstGeom prst="wedgeEllipseCallout">
            <a:avLst>
              <a:gd name="adj1" fmla="val -83364"/>
              <a:gd name="adj2" fmla="val -5644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2080" y="580563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单击该按钮</a:t>
            </a:r>
          </a:p>
        </p:txBody>
      </p:sp>
    </p:spTree>
    <p:extLst>
      <p:ext uri="{BB962C8B-B14F-4D97-AF65-F5344CB8AC3E}">
        <p14:creationId xmlns:p14="http://schemas.microsoft.com/office/powerpoint/2010/main" val="36648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81013" y="1620838"/>
            <a:ext cx="7975600" cy="116009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单击“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Download Bootstrap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”按钮，跳转至下载页面，将页面下拉会看到三个按钮，如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图所示。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962025"/>
            <a:ext cx="114967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>
                <a:solidFill>
                  <a:srgbClr val="0567A2"/>
                </a:solidFill>
              </a:rPr>
              <a:t>下载</a:t>
            </a:r>
            <a:endParaRPr lang="en-US" altLang="zh-CN" sz="2400" b="1" dirty="0">
              <a:solidFill>
                <a:srgbClr val="0567A2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46813" y="2702654"/>
            <a:ext cx="6093539" cy="3750682"/>
          </a:xfrm>
          <a:prstGeom prst="rect">
            <a:avLst/>
          </a:prstGeom>
        </p:spPr>
      </p:pic>
      <p:sp>
        <p:nvSpPr>
          <p:cNvPr id="9" name="椭圆形标注 8"/>
          <p:cNvSpPr/>
          <p:nvPr/>
        </p:nvSpPr>
        <p:spPr>
          <a:xfrm>
            <a:off x="323528" y="3501008"/>
            <a:ext cx="3096344" cy="1512168"/>
          </a:xfrm>
          <a:prstGeom prst="wedgeEllipseCallout">
            <a:avLst>
              <a:gd name="adj1" fmla="val 27531"/>
              <a:gd name="adj2" fmla="val 63468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zh-CN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该按钮，可以下载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CSS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字体的预编译的压缩版本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，不包含文档和最初的源代码文件。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1651788" y="195248"/>
            <a:ext cx="5670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571500" indent="-571500"/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前导知识</a:t>
            </a:r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-</a:t>
            </a:r>
          </a:p>
          <a:p>
            <a:pPr marL="571500" indent="-571500"/>
            <a:r>
              <a:rPr lang="en-US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zh-CN" altLang="zh-CN" sz="2800" b="1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lang="zh-CN" altLang="en-US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安</a:t>
            </a:r>
            <a:r>
              <a:rPr lang="zh-CN" altLang="zh-CN" sz="2800" b="1" smtClean="0">
                <a:solidFill>
                  <a:srgbClr val="0567A2"/>
                </a:solidFill>
                <a:latin typeface="微软雅黑" pitchFamily="34" charset="-122"/>
                <a:ea typeface="微软雅黑" pitchFamily="34" charset="-122"/>
              </a:rPr>
              <a:t>装</a:t>
            </a:r>
            <a:endParaRPr lang="zh-CN" altLang="zh-CN" sz="2800" b="1">
              <a:solidFill>
                <a:srgbClr val="0567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2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4c269d165d7426ea5a5f464ef33f69a02181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第三章 Activity"/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学习目标"/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第一章 PHP开篇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5385</Words>
  <Application>Microsoft Office PowerPoint</Application>
  <PresentationFormat>全屏显示(4:3)</PresentationFormat>
  <Paragraphs>565</Paragraphs>
  <Slides>57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lucius</dc:creator>
  <cp:lastModifiedBy>马丹</cp:lastModifiedBy>
  <cp:revision>11</cp:revision>
  <dcterms:created xsi:type="dcterms:W3CDTF">2016-08-25T05:15:17Z</dcterms:created>
  <dcterms:modified xsi:type="dcterms:W3CDTF">2016-08-27T10:20:41Z</dcterms:modified>
</cp:coreProperties>
</file>